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 id="276" r:id="rId3"/>
    <p:sldId id="277" r:id="rId4"/>
    <p:sldId id="278" r:id="rId5"/>
    <p:sldId id="279" r:id="rId6"/>
    <p:sldId id="280" r:id="rId7"/>
    <p:sldId id="281" r:id="rId8"/>
    <p:sldId id="282" r:id="rId9"/>
    <p:sldId id="283" r:id="rId10"/>
    <p:sldId id="293" r:id="rId11"/>
    <p:sldId id="284" r:id="rId12"/>
    <p:sldId id="285" r:id="rId13"/>
    <p:sldId id="286" r:id="rId14"/>
    <p:sldId id="294" r:id="rId15"/>
    <p:sldId id="287" r:id="rId16"/>
    <p:sldId id="295" r:id="rId17"/>
    <p:sldId id="288" r:id="rId18"/>
    <p:sldId id="296" r:id="rId19"/>
    <p:sldId id="289" r:id="rId20"/>
    <p:sldId id="290" r:id="rId21"/>
    <p:sldId id="291" r:id="rId22"/>
    <p:sldId id="292" r:id="rId2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63" autoAdjust="0"/>
  </p:normalViewPr>
  <p:slideViewPr>
    <p:cSldViewPr>
      <p:cViewPr>
        <p:scale>
          <a:sx n="60" d="100"/>
          <a:sy n="60" d="100"/>
        </p:scale>
        <p:origin x="-786" y="4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30" name="Date Placeholder 29"/>
          <p:cNvSpPr>
            <a:spLocks noGrp="1"/>
          </p:cNvSpPr>
          <p:nvPr>
            <p:ph type="dt" sz="half" idx="10"/>
          </p:nvPr>
        </p:nvSpPr>
        <p:spPr/>
        <p:txBody>
          <a:bodyPr/>
          <a:lstStyle/>
          <a:p>
            <a:fld id="{60BA0193-B153-4240-9B04-91493B84AA55}" type="datetimeFigureOut">
              <a:rPr lang="it-IT" smtClean="0"/>
              <a:pPr/>
              <a:t>19/03/2017</a:t>
            </a:fld>
            <a:endParaRPr lang="it-IT"/>
          </a:p>
        </p:txBody>
      </p:sp>
      <p:sp>
        <p:nvSpPr>
          <p:cNvPr id="19" name="Footer Placeholder 18"/>
          <p:cNvSpPr>
            <a:spLocks noGrp="1"/>
          </p:cNvSpPr>
          <p:nvPr>
            <p:ph type="ftr" sz="quarter" idx="11"/>
          </p:nvPr>
        </p:nvSpPr>
        <p:spPr/>
        <p:txBody>
          <a:bodyPr/>
          <a:lstStyle/>
          <a:p>
            <a:endParaRPr lang="it-IT"/>
          </a:p>
        </p:txBody>
      </p:sp>
      <p:sp>
        <p:nvSpPr>
          <p:cNvPr id="27" name="Slide Number Placeholder 26"/>
          <p:cNvSpPr>
            <a:spLocks noGrp="1"/>
          </p:cNvSpPr>
          <p:nvPr>
            <p:ph type="sldNum" sz="quarter" idx="12"/>
          </p:nvPr>
        </p:nvSpPr>
        <p:spPr/>
        <p:txBody>
          <a:bodyPr/>
          <a:lstStyle/>
          <a:p>
            <a:fld id="{A54150CE-0B2C-4529-BA28-B6AB41B4FB6D}"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Fare clic per modificare lo stile del titolo</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fld id="{60BA0193-B153-4240-9B04-91493B84AA55}" type="datetimeFigureOut">
              <a:rPr lang="it-IT" smtClean="0"/>
              <a:pPr/>
              <a:t>19/03/2017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54150CE-0B2C-4529-BA28-B6AB41B4FB6D}"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it-IT" smtClean="0"/>
              <a:t>Fare clic per modificare lo stile del titolo</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fld id="{60BA0193-B153-4240-9B04-91493B84AA55}" type="datetimeFigureOut">
              <a:rPr lang="it-IT" smtClean="0"/>
              <a:pPr/>
              <a:t>19/03/2017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54150CE-0B2C-4529-BA28-B6AB41B4FB6D}"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it-IT" smtClean="0"/>
              <a:t>Fare clic per modificare lo stile del titolo</a:t>
            </a:r>
            <a:endParaRPr kumimoji="0" lang="en-US"/>
          </a:p>
        </p:txBody>
      </p:sp>
      <p:sp>
        <p:nvSpPr>
          <p:cNvPr id="3" name="Content Placeholder 2"/>
          <p:cNvSpPr>
            <a:spLocks noGrp="1"/>
          </p:cNvSpPr>
          <p:nvPr>
            <p:ph idx="1"/>
          </p:nvPr>
        </p:nvSpPr>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Date Placeholder 3"/>
          <p:cNvSpPr>
            <a:spLocks noGrp="1"/>
          </p:cNvSpPr>
          <p:nvPr>
            <p:ph type="dt" sz="half" idx="10"/>
          </p:nvPr>
        </p:nvSpPr>
        <p:spPr/>
        <p:txBody>
          <a:bodyPr/>
          <a:lstStyle/>
          <a:p>
            <a:fld id="{60BA0193-B153-4240-9B04-91493B84AA55}" type="datetimeFigureOut">
              <a:rPr lang="it-IT" smtClean="0"/>
              <a:pPr/>
              <a:t>19/03/2017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54150CE-0B2C-4529-BA28-B6AB41B4FB6D}"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it-IT" smtClean="0"/>
              <a:t>Fare clic per modificare lo stile del titolo</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Date Placeholder 3"/>
          <p:cNvSpPr>
            <a:spLocks noGrp="1"/>
          </p:cNvSpPr>
          <p:nvPr>
            <p:ph type="dt" sz="half" idx="10"/>
          </p:nvPr>
        </p:nvSpPr>
        <p:spPr/>
        <p:txBody>
          <a:bodyPr/>
          <a:lstStyle/>
          <a:p>
            <a:fld id="{60BA0193-B153-4240-9B04-91493B84AA55}" type="datetimeFigureOut">
              <a:rPr lang="it-IT" smtClean="0"/>
              <a:pPr/>
              <a:t>19/03/2017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A54150CE-0B2C-4529-BA28-B6AB41B4FB6D}"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it-IT" smtClean="0"/>
              <a:t>Fare clic per modificare lo stile del titolo</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Date Placeholder 4"/>
          <p:cNvSpPr>
            <a:spLocks noGrp="1"/>
          </p:cNvSpPr>
          <p:nvPr>
            <p:ph type="dt" sz="half" idx="10"/>
          </p:nvPr>
        </p:nvSpPr>
        <p:spPr/>
        <p:txBody>
          <a:bodyPr/>
          <a:lstStyle/>
          <a:p>
            <a:fld id="{60BA0193-B153-4240-9B04-91493B84AA55}" type="datetimeFigureOut">
              <a:rPr lang="it-IT" smtClean="0"/>
              <a:pPr/>
              <a:t>19/03/2017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54150CE-0B2C-4529-BA28-B6AB41B4FB6D}"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it-IT" smtClean="0"/>
              <a:t>Fare clic per modificare lo stile del titolo</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Date Placeholder 6"/>
          <p:cNvSpPr>
            <a:spLocks noGrp="1"/>
          </p:cNvSpPr>
          <p:nvPr>
            <p:ph type="dt" sz="half" idx="10"/>
          </p:nvPr>
        </p:nvSpPr>
        <p:spPr/>
        <p:txBody>
          <a:bodyPr/>
          <a:lstStyle/>
          <a:p>
            <a:fld id="{60BA0193-B153-4240-9B04-91493B84AA55}" type="datetimeFigureOut">
              <a:rPr lang="it-IT" smtClean="0"/>
              <a:pPr/>
              <a:t>19/03/2017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A54150CE-0B2C-4529-BA28-B6AB41B4FB6D}"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Date Placeholder 2"/>
          <p:cNvSpPr>
            <a:spLocks noGrp="1"/>
          </p:cNvSpPr>
          <p:nvPr>
            <p:ph type="dt" sz="half" idx="10"/>
          </p:nvPr>
        </p:nvSpPr>
        <p:spPr/>
        <p:txBody>
          <a:bodyPr/>
          <a:lstStyle/>
          <a:p>
            <a:fld id="{60BA0193-B153-4240-9B04-91493B84AA55}" type="datetimeFigureOut">
              <a:rPr lang="it-IT" smtClean="0"/>
              <a:pPr/>
              <a:t>19/03/2017</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A54150CE-0B2C-4529-BA28-B6AB41B4FB6D}"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BA0193-B153-4240-9B04-91493B84AA55}" type="datetimeFigureOut">
              <a:rPr lang="it-IT" smtClean="0"/>
              <a:pPr/>
              <a:t>19/03/2017</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A54150CE-0B2C-4529-BA28-B6AB41B4FB6D}"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it-IT" smtClean="0"/>
              <a:t>Fare clic per modificare lo stile del titolo</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it-IT" smtClean="0"/>
              <a:t>Fare clic per modificare stili del testo dello schema</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Date Placeholder 4"/>
          <p:cNvSpPr>
            <a:spLocks noGrp="1"/>
          </p:cNvSpPr>
          <p:nvPr>
            <p:ph type="dt" sz="half" idx="10"/>
          </p:nvPr>
        </p:nvSpPr>
        <p:spPr/>
        <p:txBody>
          <a:bodyPr/>
          <a:lstStyle/>
          <a:p>
            <a:fld id="{60BA0193-B153-4240-9B04-91493B84AA55}" type="datetimeFigureOut">
              <a:rPr lang="it-IT" smtClean="0"/>
              <a:pPr/>
              <a:t>19/03/2017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A54150CE-0B2C-4529-BA28-B6AB41B4FB6D}"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it-IT" smtClean="0"/>
              <a:t>Fare clic per modificare lo stile del titolo</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Date Placeholder 4"/>
          <p:cNvSpPr>
            <a:spLocks noGrp="1"/>
          </p:cNvSpPr>
          <p:nvPr>
            <p:ph type="dt" sz="half" idx="10"/>
          </p:nvPr>
        </p:nvSpPr>
        <p:spPr/>
        <p:txBody>
          <a:bodyPr/>
          <a:lstStyle/>
          <a:p>
            <a:fld id="{60BA0193-B153-4240-9B04-91493B84AA55}" type="datetimeFigureOut">
              <a:rPr lang="it-IT" smtClean="0"/>
              <a:pPr/>
              <a:t>19/03/2017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a:xfrm>
            <a:off x="8077200" y="6356350"/>
            <a:ext cx="609600" cy="365125"/>
          </a:xfrm>
        </p:spPr>
        <p:txBody>
          <a:bodyPr/>
          <a:lstStyle/>
          <a:p>
            <a:fld id="{A54150CE-0B2C-4529-BA28-B6AB41B4FB6D}" type="slidenum">
              <a:rPr lang="it-IT" smtClean="0"/>
              <a:pPr/>
              <a:t>‹N›</a:t>
            </a:fld>
            <a:endParaRPr lang="it-IT"/>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it-IT" smtClean="0"/>
              <a:t>Fare clic sull'icona per inserire un'immagine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it-IT" smtClean="0"/>
              <a:t>Fare clic per modificare lo stile del titolo</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0BA0193-B153-4240-9B04-91493B84AA55}" type="datetimeFigureOut">
              <a:rPr lang="it-IT" smtClean="0"/>
              <a:pPr/>
              <a:t>19/03/2017</a:t>
            </a:fld>
            <a:endParaRPr lang="it-IT"/>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54150CE-0B2C-4529-BA28-B6AB41B4FB6D}" type="slidenum">
              <a:rPr lang="it-IT" smtClean="0"/>
              <a:pPr/>
              <a:t>‹N›</a:t>
            </a:fld>
            <a:endParaRPr lang="it-IT"/>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t>Proposta di</a:t>
            </a:r>
            <a:br>
              <a:rPr lang="it-IT" dirty="0" smtClean="0"/>
            </a:br>
            <a:r>
              <a:rPr lang="it-IT" dirty="0" smtClean="0"/>
              <a:t>REGOLAMENTO PROCEDURE 2016/0224</a:t>
            </a:r>
            <a:endParaRPr lang="it-IT" dirty="0"/>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smtClean="0"/>
              <a:t>Abroga la direttiva 2013/32/UE. Sempre :Procedura comune di riconoscimento e revoca protezione.</a:t>
            </a:r>
          </a:p>
          <a:p>
            <a:pPr marL="0" indent="0" algn="just">
              <a:buNone/>
            </a:pPr>
            <a:r>
              <a:rPr lang="it-IT" dirty="0" smtClean="0"/>
              <a:t>Novità importanti:</a:t>
            </a:r>
          </a:p>
          <a:p>
            <a:pPr algn="just"/>
            <a:r>
              <a:rPr lang="it-IT" dirty="0" smtClean="0"/>
              <a:t>Art. 5 Autorità competenti: gli Stati membri possono affidare i compiti </a:t>
            </a:r>
            <a:r>
              <a:rPr lang="it-IT" u="sng" dirty="0" smtClean="0"/>
              <a:t>anche a Autorità di Altro stato membro o Agenzia UE </a:t>
            </a:r>
            <a:r>
              <a:rPr lang="it-IT" u="sng" dirty="0" smtClean="0"/>
              <a:t>Asilo</a:t>
            </a:r>
            <a:endParaRPr lang="it-IT" u="sng" dirty="0" smtClean="0"/>
          </a:p>
          <a:p>
            <a:pPr algn="just"/>
            <a:r>
              <a:rPr lang="it-IT" dirty="0" smtClean="0"/>
              <a:t>Salta la clausola di possibile maggior favore per procedure e revoca precedente art. 5</a:t>
            </a:r>
          </a:p>
          <a:p>
            <a:pPr algn="just"/>
            <a:r>
              <a:rPr lang="it-IT" dirty="0" smtClean="0"/>
              <a:t>Art. 6 Principio di riservatezza: prima art. 48 era generale e con rinvio al diritto interno, adesso c’è una clausola generale e un secondo paragrafo più preciso (difficile interpretazione). </a:t>
            </a:r>
            <a:endParaRPr lang="it-IT" dirty="0"/>
          </a:p>
        </p:txBody>
      </p:sp>
    </p:spTree>
    <p:extLst>
      <p:ext uri="{BB962C8B-B14F-4D97-AF65-F5344CB8AC3E}">
        <p14:creationId xmlns:p14="http://schemas.microsoft.com/office/powerpoint/2010/main" xmlns="" val="207495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r>
              <a:rPr lang="it-IT" dirty="0"/>
              <a:t>Adesso rinuncia implicita anche se </a:t>
            </a:r>
            <a:r>
              <a:rPr lang="it-IT" u="sng" dirty="0"/>
              <a:t>il coniuge o il minore </a:t>
            </a:r>
            <a:r>
              <a:rPr lang="it-IT" dirty="0"/>
              <a:t>non hanno presentato domanda se il richiedente ha omesso di farlo per loro. Prima la rinuncia implicita in caso il richiedente non fornisse le informazioni «essenziali» </a:t>
            </a:r>
            <a:r>
              <a:rPr lang="it-IT" u="sng" dirty="0"/>
              <a:t>adesso «necessarie»</a:t>
            </a:r>
            <a:r>
              <a:rPr lang="it-IT" dirty="0"/>
              <a:t>. </a:t>
            </a:r>
            <a:endParaRPr lang="it-IT" dirty="0" smtClean="0"/>
          </a:p>
          <a:p>
            <a:pPr algn="just"/>
            <a:r>
              <a:rPr lang="it-IT" dirty="0" smtClean="0"/>
              <a:t>Adesso </a:t>
            </a:r>
            <a:r>
              <a:rPr lang="it-IT" dirty="0"/>
              <a:t>rinuncia implicita anche in caso di inadempimento </a:t>
            </a:r>
            <a:r>
              <a:rPr lang="it-IT" u="sng" dirty="0"/>
              <a:t>obbligo di comunicazione</a:t>
            </a:r>
            <a:r>
              <a:rPr lang="it-IT" dirty="0"/>
              <a:t>. </a:t>
            </a:r>
            <a:endParaRPr lang="it-IT" dirty="0" smtClean="0"/>
          </a:p>
          <a:p>
            <a:pPr algn="just"/>
            <a:r>
              <a:rPr lang="it-IT" u="sng" dirty="0" smtClean="0"/>
              <a:t>Prima </a:t>
            </a:r>
            <a:r>
              <a:rPr lang="it-IT" u="sng" dirty="0"/>
              <a:t>era prevista una sospensione della procedura di almeno 9 mesi,</a:t>
            </a:r>
            <a:r>
              <a:rPr lang="it-IT" dirty="0"/>
              <a:t> adesso un mese dall’avviso scritto</a:t>
            </a:r>
            <a:r>
              <a:rPr lang="it-IT" dirty="0" smtClean="0"/>
              <a:t>.</a:t>
            </a:r>
            <a:endParaRPr lang="it-IT" dirty="0"/>
          </a:p>
        </p:txBody>
      </p:sp>
    </p:spTree>
    <p:extLst>
      <p:ext uri="{BB962C8B-B14F-4D97-AF65-F5344CB8AC3E}">
        <p14:creationId xmlns:p14="http://schemas.microsoft.com/office/powerpoint/2010/main" xmlns="" val="2417996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lgn="just"/>
            <a:r>
              <a:rPr lang="it-IT" b="1" dirty="0" smtClean="0"/>
              <a:t>Art. 40 procedure accelerate </a:t>
            </a:r>
            <a:r>
              <a:rPr lang="it-IT" dirty="0" smtClean="0"/>
              <a:t>(prima art. 31): </a:t>
            </a:r>
          </a:p>
          <a:p>
            <a:pPr algn="just"/>
            <a:r>
              <a:rPr lang="it-IT" u="sng" dirty="0" smtClean="0"/>
              <a:t>DIVENTANO OBBLIGATORIE </a:t>
            </a:r>
          </a:p>
          <a:p>
            <a:pPr algn="just"/>
            <a:r>
              <a:rPr lang="it-IT" u="sng" dirty="0" smtClean="0"/>
              <a:t>Aggiunto il motivo di violazione di Dublino</a:t>
            </a:r>
            <a:r>
              <a:rPr lang="it-IT" dirty="0" smtClean="0"/>
              <a:t>. </a:t>
            </a:r>
          </a:p>
          <a:p>
            <a:pPr algn="just"/>
            <a:r>
              <a:rPr lang="it-IT" dirty="0" smtClean="0"/>
              <a:t>Dura </a:t>
            </a:r>
            <a:r>
              <a:rPr lang="it-IT" dirty="0" err="1" smtClean="0"/>
              <a:t>max</a:t>
            </a:r>
            <a:r>
              <a:rPr lang="it-IT" dirty="0" smtClean="0"/>
              <a:t> 2 mesi (prima tempo ragionevole) e dopo si cambia procedura (si informa il richiedente)</a:t>
            </a:r>
          </a:p>
          <a:p>
            <a:pPr algn="just"/>
            <a:r>
              <a:rPr lang="it-IT" dirty="0" smtClean="0"/>
              <a:t>Anche in Frontiera. </a:t>
            </a:r>
          </a:p>
          <a:p>
            <a:pPr algn="just"/>
            <a:r>
              <a:rPr lang="it-IT" dirty="0" smtClean="0"/>
              <a:t>No effetto sospensivo automatico</a:t>
            </a:r>
          </a:p>
        </p:txBody>
      </p:sp>
    </p:spTree>
    <p:extLst>
      <p:ext uri="{BB962C8B-B14F-4D97-AF65-F5344CB8AC3E}">
        <p14:creationId xmlns:p14="http://schemas.microsoft.com/office/powerpoint/2010/main" xmlns="" val="1250045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r>
              <a:rPr lang="it-IT" b="1" dirty="0" smtClean="0"/>
              <a:t>A</a:t>
            </a:r>
            <a:r>
              <a:rPr lang="it-IT" b="1" dirty="0"/>
              <a:t>rt. 41 Procedure frontiera </a:t>
            </a:r>
            <a:r>
              <a:rPr lang="it-IT" dirty="0"/>
              <a:t>(prima art. 43): rimane facoltativa ma </a:t>
            </a:r>
            <a:r>
              <a:rPr lang="it-IT" u="sng" dirty="0"/>
              <a:t>immediatamente operativa </a:t>
            </a:r>
            <a:r>
              <a:rPr lang="it-IT" dirty="0"/>
              <a:t>(nel senso che non necessaria che gli stati «prevedano procedure» ad hoc). </a:t>
            </a:r>
            <a:endParaRPr lang="it-IT" dirty="0" smtClean="0"/>
          </a:p>
          <a:p>
            <a:pPr algn="just"/>
            <a:r>
              <a:rPr lang="it-IT" dirty="0" smtClean="0"/>
              <a:t>Come </a:t>
            </a:r>
            <a:r>
              <a:rPr lang="it-IT" dirty="0"/>
              <a:t>prima tutti i casi di accelerata (inammissibilità e alcuni meriti), </a:t>
            </a:r>
            <a:r>
              <a:rPr lang="it-IT" u="sng" dirty="0"/>
              <a:t>sempre con detenzione fino a 4 settimane </a:t>
            </a:r>
            <a:r>
              <a:rPr lang="it-IT" dirty="0"/>
              <a:t>(ma scompare l’art 26 sulle garanzie del trattenimento). </a:t>
            </a:r>
            <a:r>
              <a:rPr lang="it-IT" u="sng" dirty="0"/>
              <a:t>Si ampliano i casi sui MSNA </a:t>
            </a:r>
            <a:r>
              <a:rPr lang="it-IT" dirty="0"/>
              <a:t>anche a ipotesi di omissioni di informazioni pertinenti o </a:t>
            </a:r>
            <a:r>
              <a:rPr lang="it-IT" dirty="0" smtClean="0"/>
              <a:t>false.</a:t>
            </a:r>
            <a:endParaRPr lang="it-IT" dirty="0"/>
          </a:p>
        </p:txBody>
      </p:sp>
    </p:spTree>
    <p:extLst>
      <p:ext uri="{BB962C8B-B14F-4D97-AF65-F5344CB8AC3E}">
        <p14:creationId xmlns:p14="http://schemas.microsoft.com/office/powerpoint/2010/main" xmlns="" val="22047881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lgn="just"/>
            <a:r>
              <a:rPr lang="it-IT" b="1" dirty="0" smtClean="0"/>
              <a:t>Art. 42 e 43 domande reiterate </a:t>
            </a:r>
            <a:r>
              <a:rPr lang="it-IT" dirty="0" smtClean="0"/>
              <a:t>(prima 40 e 42): maggiore rigore e schematicità: è reiterata se c’è già una decisione definitiva; procedura di </a:t>
            </a:r>
            <a:r>
              <a:rPr lang="it-IT" dirty="0" smtClean="0"/>
              <a:t>ammissibilità: </a:t>
            </a:r>
            <a:r>
              <a:rPr lang="it-IT" dirty="0" smtClean="0"/>
              <a:t>diritto di memoria scritta e di colloquio (quest’ultimo salta se dalle memorie non risulta prospettiva di successo); </a:t>
            </a:r>
          </a:p>
          <a:p>
            <a:pPr algn="just"/>
            <a:r>
              <a:rPr lang="it-IT" u="sng" dirty="0" smtClean="0"/>
              <a:t>Senza assistenza legale gratuita nella fase amministrativa</a:t>
            </a:r>
            <a:r>
              <a:rPr lang="it-IT" dirty="0"/>
              <a:t>;</a:t>
            </a:r>
            <a:r>
              <a:rPr lang="it-IT" dirty="0" smtClean="0"/>
              <a:t> si respinge per inammissibilità o manifesta infondatezza; </a:t>
            </a:r>
          </a:p>
        </p:txBody>
      </p:sp>
    </p:spTree>
    <p:extLst>
      <p:ext uri="{BB962C8B-B14F-4D97-AF65-F5344CB8AC3E}">
        <p14:creationId xmlns:p14="http://schemas.microsoft.com/office/powerpoint/2010/main" xmlns="" val="3798965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r>
              <a:rPr lang="it-IT" dirty="0" smtClean="0"/>
              <a:t>No </a:t>
            </a:r>
            <a:r>
              <a:rPr lang="it-IT" dirty="0"/>
              <a:t>effetto sospensivo automatico, ma diritto di restare fino alla decisione sull’istanza cautelare, </a:t>
            </a:r>
            <a:r>
              <a:rPr lang="it-IT" u="sng" dirty="0"/>
              <a:t>salvo il diritto dello stato membro di prevedere l’immediata espulsione dopo il rigetto</a:t>
            </a:r>
            <a:r>
              <a:rPr lang="it-IT" dirty="0"/>
              <a:t> per inammissibilità o manifesta infondatezza (prima </a:t>
            </a:r>
            <a:r>
              <a:rPr lang="it-IT" dirty="0" smtClean="0"/>
              <a:t>solo se vi era contestuale </a:t>
            </a:r>
            <a:r>
              <a:rPr lang="it-IT" dirty="0"/>
              <a:t>tentativo di sottrarsi a una espulsione) oppure addirittura l’espulsione </a:t>
            </a:r>
            <a:r>
              <a:rPr lang="it-IT" u="sng" dirty="0"/>
              <a:t>prima dell’esame di ammissibilità</a:t>
            </a:r>
            <a:r>
              <a:rPr lang="it-IT" dirty="0"/>
              <a:t> per domande reiterate per la seconda volta (questo lo dice la relazione introduttiva e il </a:t>
            </a:r>
            <a:r>
              <a:rPr lang="it-IT" dirty="0" err="1"/>
              <a:t>consideranda</a:t>
            </a:r>
            <a:r>
              <a:rPr lang="it-IT" dirty="0"/>
              <a:t> 44 ma non è chiaro nella norma).</a:t>
            </a:r>
          </a:p>
          <a:p>
            <a:endParaRPr lang="it-IT" dirty="0"/>
          </a:p>
        </p:txBody>
      </p:sp>
    </p:spTree>
    <p:extLst>
      <p:ext uri="{BB962C8B-B14F-4D97-AF65-F5344CB8AC3E}">
        <p14:creationId xmlns:p14="http://schemas.microsoft.com/office/powerpoint/2010/main" xmlns="" val="4234631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lgn="just"/>
            <a:r>
              <a:rPr lang="it-IT" b="1" dirty="0" smtClean="0"/>
              <a:t>Art. 44 Primo Paese di asilo </a:t>
            </a:r>
            <a:r>
              <a:rPr lang="it-IT" dirty="0" smtClean="0"/>
              <a:t>(prima art. 35): </a:t>
            </a:r>
          </a:p>
          <a:p>
            <a:pPr algn="just"/>
            <a:r>
              <a:rPr lang="it-IT" dirty="0" smtClean="0"/>
              <a:t>DIVENTA OBBLIGATORIO L’ESAME (relazione introduttiva pag. 18 e </a:t>
            </a:r>
            <a:r>
              <a:rPr lang="it-IT" dirty="0" err="1" smtClean="0"/>
              <a:t>consideranda</a:t>
            </a:r>
            <a:r>
              <a:rPr lang="it-IT" dirty="0" smtClean="0"/>
              <a:t> 35 36); dove ha già goduto e può continuare ad avvalersi di una protezione da Convenzione Ginevra o protezione sufficiente (che prima non era definita e che adesso è) disciplinata in modo specifico. </a:t>
            </a:r>
          </a:p>
          <a:p>
            <a:pPr algn="just"/>
            <a:r>
              <a:rPr lang="it-IT" dirty="0" smtClean="0"/>
              <a:t>No effetto sospensivo automatico. </a:t>
            </a:r>
            <a:r>
              <a:rPr lang="it-IT" dirty="0"/>
              <a:t>Procedura di ammissibilità e frontiera.</a:t>
            </a:r>
            <a:endParaRPr lang="it-IT" dirty="0" smtClean="0"/>
          </a:p>
          <a:p>
            <a:pPr marL="0" indent="0">
              <a:buNone/>
            </a:pPr>
            <a:r>
              <a:rPr lang="it-IT" dirty="0" smtClean="0"/>
              <a:t> </a:t>
            </a:r>
            <a:endParaRPr lang="it-IT" dirty="0"/>
          </a:p>
        </p:txBody>
      </p:sp>
    </p:spTree>
    <p:extLst>
      <p:ext uri="{BB962C8B-B14F-4D97-AF65-F5344CB8AC3E}">
        <p14:creationId xmlns:p14="http://schemas.microsoft.com/office/powerpoint/2010/main" xmlns="" val="28581190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r>
              <a:rPr lang="it-IT" dirty="0"/>
              <a:t>Ciascun paese ogni anno comunica i paesi a cui applica il concetto. </a:t>
            </a:r>
            <a:endParaRPr lang="it-IT" dirty="0" smtClean="0"/>
          </a:p>
          <a:p>
            <a:pPr algn="just"/>
            <a:r>
              <a:rPr lang="it-IT" dirty="0" smtClean="0"/>
              <a:t>Ritengo </a:t>
            </a:r>
            <a:r>
              <a:rPr lang="it-IT" dirty="0"/>
              <a:t>che si possa considerare Primo paese asilo anche senza previo inserimento nelle liste, in pratica </a:t>
            </a:r>
            <a:r>
              <a:rPr lang="it-IT" u="sng" dirty="0"/>
              <a:t>in caso di accordi.</a:t>
            </a:r>
          </a:p>
        </p:txBody>
      </p:sp>
    </p:spTree>
    <p:extLst>
      <p:ext uri="{BB962C8B-B14F-4D97-AF65-F5344CB8AC3E}">
        <p14:creationId xmlns:p14="http://schemas.microsoft.com/office/powerpoint/2010/main" xmlns="" val="4201027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lgn="just"/>
            <a:r>
              <a:rPr lang="it-IT" b="1" dirty="0" smtClean="0"/>
              <a:t>Art. 45 Paese Terzo Sicuro </a:t>
            </a:r>
            <a:r>
              <a:rPr lang="it-IT" dirty="0" smtClean="0"/>
              <a:t>(prima art. 38): </a:t>
            </a:r>
          </a:p>
          <a:p>
            <a:pPr algn="just"/>
            <a:r>
              <a:rPr lang="it-IT" u="sng" dirty="0" smtClean="0"/>
              <a:t>DIVENTA OBBLIGATORIO </a:t>
            </a:r>
          </a:p>
          <a:p>
            <a:pPr algn="just"/>
            <a:r>
              <a:rPr lang="it-IT" u="sng" dirty="0" smtClean="0"/>
              <a:t>IL PAESE PUO’ ESSERE NOMINATO DA UE  </a:t>
            </a:r>
          </a:p>
          <a:p>
            <a:pPr algn="just"/>
            <a:r>
              <a:rPr lang="it-IT" u="sng" dirty="0" smtClean="0"/>
              <a:t>NON E’ PIU’ NECESSARIA LA RATIFICA DI GINEVRA</a:t>
            </a:r>
          </a:p>
          <a:p>
            <a:pPr algn="just"/>
            <a:r>
              <a:rPr lang="it-IT" dirty="0" smtClean="0"/>
              <a:t>In caso di ricorso è previsto l’effetto sospensivo automatico. Procedura di ammissibilità e frontiera. </a:t>
            </a:r>
          </a:p>
          <a:p>
            <a:pPr marL="0" indent="0" algn="just">
              <a:buNone/>
            </a:pPr>
            <a:endParaRPr lang="it-IT" dirty="0" smtClean="0"/>
          </a:p>
        </p:txBody>
      </p:sp>
    </p:spTree>
    <p:extLst>
      <p:ext uri="{BB962C8B-B14F-4D97-AF65-F5344CB8AC3E}">
        <p14:creationId xmlns:p14="http://schemas.microsoft.com/office/powerpoint/2010/main" xmlns="" val="2836407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algn="just"/>
            <a:r>
              <a:rPr lang="it-IT" dirty="0"/>
              <a:t>Presupposti: 1. vi sia un legame ma </a:t>
            </a:r>
            <a:r>
              <a:rPr lang="it-IT" u="sng" dirty="0"/>
              <a:t>adesso anche solo </a:t>
            </a:r>
            <a:r>
              <a:rPr lang="it-IT" u="sng" dirty="0" err="1"/>
              <a:t>perchè</a:t>
            </a:r>
            <a:r>
              <a:rPr lang="it-IT" u="sng" dirty="0"/>
              <a:t> vi è transitato</a:t>
            </a:r>
            <a:r>
              <a:rPr lang="it-IT" dirty="0"/>
              <a:t>, 2. può ottenere una </a:t>
            </a:r>
            <a:r>
              <a:rPr lang="it-IT" u="sng" dirty="0"/>
              <a:t>protezione da norme sostanziali </a:t>
            </a:r>
            <a:r>
              <a:rPr lang="it-IT" dirty="0"/>
              <a:t>della Convenzione di Ginevra (prima ratifica senza limiti geografici + procedura asilo per legge + ratifica CEDU) </a:t>
            </a:r>
            <a:r>
              <a:rPr lang="it-IT" u="sng" dirty="0"/>
              <a:t>oppure anche solo protezione sufficiente </a:t>
            </a:r>
            <a:r>
              <a:rPr lang="it-IT" dirty="0"/>
              <a:t>(prima impossibile</a:t>
            </a:r>
            <a:r>
              <a:rPr lang="it-IT" dirty="0" smtClean="0"/>
              <a:t>)</a:t>
            </a:r>
          </a:p>
          <a:p>
            <a:pPr lvl="0" algn="just"/>
            <a:r>
              <a:rPr lang="it-IT" sz="2800" dirty="0">
                <a:solidFill>
                  <a:prstClr val="black"/>
                </a:solidFill>
              </a:rPr>
              <a:t>Quando: 1. Il paese è inserito nelle liste del paese membro, 2 </a:t>
            </a:r>
            <a:r>
              <a:rPr lang="it-IT" sz="2800" u="sng" dirty="0">
                <a:solidFill>
                  <a:prstClr val="black"/>
                </a:solidFill>
              </a:rPr>
              <a:t>Il paese è inserito nelle liste UE</a:t>
            </a:r>
            <a:r>
              <a:rPr lang="it-IT" sz="2800" dirty="0">
                <a:solidFill>
                  <a:prstClr val="black"/>
                </a:solidFill>
              </a:rPr>
              <a:t>; 3 in </a:t>
            </a:r>
            <a:r>
              <a:rPr lang="it-IT" sz="2800" u="sng" dirty="0">
                <a:solidFill>
                  <a:prstClr val="black"/>
                </a:solidFill>
              </a:rPr>
              <a:t>singoli casi (</a:t>
            </a:r>
            <a:r>
              <a:rPr lang="it-IT" sz="2800" dirty="0">
                <a:solidFill>
                  <a:prstClr val="black"/>
                </a:solidFill>
              </a:rPr>
              <a:t>quindi a mio giudizio anche quando il paese non è preventivamente inserito in una lista, in pratica in caso di accordi) </a:t>
            </a:r>
          </a:p>
          <a:p>
            <a:endParaRPr lang="it-IT" dirty="0"/>
          </a:p>
        </p:txBody>
      </p:sp>
    </p:spTree>
    <p:extLst>
      <p:ext uri="{BB962C8B-B14F-4D97-AF65-F5344CB8AC3E}">
        <p14:creationId xmlns:p14="http://schemas.microsoft.com/office/powerpoint/2010/main" xmlns="" val="50448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lvl="0" algn="just">
              <a:buClr>
                <a:srgbClr val="0BD0D9"/>
              </a:buClr>
            </a:pPr>
            <a:r>
              <a:rPr lang="it-IT" sz="2800" dirty="0">
                <a:solidFill>
                  <a:prstClr val="black"/>
                </a:solidFill>
              </a:rPr>
              <a:t>Anche per i MSNA previa conferma della presa in carico da parte del Paese terzo. </a:t>
            </a:r>
          </a:p>
          <a:p>
            <a:pPr lvl="0" algn="just"/>
            <a:r>
              <a:rPr lang="it-IT" sz="2800" dirty="0">
                <a:solidFill>
                  <a:prstClr val="black"/>
                </a:solidFill>
              </a:rPr>
              <a:t>Ci sarà la compilazione di un elenco UE ma non viene allegato al regolamento. </a:t>
            </a:r>
            <a:endParaRPr lang="it-IT" sz="2800" dirty="0" smtClean="0">
              <a:solidFill>
                <a:prstClr val="black"/>
              </a:solidFill>
            </a:endParaRPr>
          </a:p>
          <a:p>
            <a:pPr lvl="0" algn="just"/>
            <a:r>
              <a:rPr lang="it-IT" sz="2800" dirty="0" smtClean="0">
                <a:solidFill>
                  <a:prstClr val="black"/>
                </a:solidFill>
              </a:rPr>
              <a:t>Tra </a:t>
            </a:r>
            <a:r>
              <a:rPr lang="it-IT" sz="2800" dirty="0">
                <a:solidFill>
                  <a:prstClr val="black"/>
                </a:solidFill>
              </a:rPr>
              <a:t>5 anni ci sarà solo l’elenco UE, verranno meno quelli nazionali.  </a:t>
            </a:r>
            <a:r>
              <a:rPr lang="it-IT" sz="2800" dirty="0" err="1" smtClean="0">
                <a:solidFill>
                  <a:prstClr val="black"/>
                </a:solidFill>
              </a:rPr>
              <a:t>Consideranda</a:t>
            </a:r>
            <a:r>
              <a:rPr lang="it-IT" sz="2800" dirty="0" smtClean="0">
                <a:solidFill>
                  <a:prstClr val="black"/>
                </a:solidFill>
              </a:rPr>
              <a:t> 47-48</a:t>
            </a:r>
            <a:endParaRPr lang="it-IT" sz="2800" dirty="0">
              <a:solidFill>
                <a:prstClr val="black"/>
              </a:solidFill>
            </a:endParaRPr>
          </a:p>
          <a:p>
            <a:endParaRPr lang="it-IT" dirty="0"/>
          </a:p>
        </p:txBody>
      </p:sp>
    </p:spTree>
    <p:extLst>
      <p:ext uri="{BB962C8B-B14F-4D97-AF65-F5344CB8AC3E}">
        <p14:creationId xmlns:p14="http://schemas.microsoft.com/office/powerpoint/2010/main" xmlns="" val="712848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r>
              <a:rPr lang="it-IT" b="1" dirty="0" smtClean="0"/>
              <a:t>Art. 7 Obblighi dei richiedenti</a:t>
            </a:r>
            <a:r>
              <a:rPr lang="it-IT" dirty="0" smtClean="0"/>
              <a:t>: viene fissato un </a:t>
            </a:r>
            <a:r>
              <a:rPr lang="it-IT" u="sng" dirty="0" smtClean="0"/>
              <a:t>generale obbligo di cooperare </a:t>
            </a:r>
            <a:r>
              <a:rPr lang="it-IT" dirty="0" smtClean="0"/>
              <a:t>del richiedente,) , prima si parlava di obbligo di fornire informazioni essenziali adesso </a:t>
            </a:r>
            <a:r>
              <a:rPr lang="it-IT" u="sng" dirty="0" smtClean="0"/>
              <a:t>«necessarie</a:t>
            </a:r>
            <a:r>
              <a:rPr lang="it-IT" dirty="0" smtClean="0"/>
              <a:t>», prima all’obbligo di identificazione non era comminata la sanzione della rinuncia implicita. In generale diventa più severa la </a:t>
            </a:r>
            <a:r>
              <a:rPr lang="it-IT" u="sng" dirty="0" smtClean="0"/>
              <a:t>Rinuncia implicita </a:t>
            </a:r>
            <a:r>
              <a:rPr lang="it-IT" dirty="0" smtClean="0"/>
              <a:t>v. art. 39. </a:t>
            </a:r>
            <a:endParaRPr lang="it-IT" dirty="0"/>
          </a:p>
        </p:txBody>
      </p:sp>
    </p:spTree>
    <p:extLst>
      <p:ext uri="{BB962C8B-B14F-4D97-AF65-F5344CB8AC3E}">
        <p14:creationId xmlns:p14="http://schemas.microsoft.com/office/powerpoint/2010/main" xmlns="" val="18212313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r>
              <a:rPr lang="it-IT" b="1" dirty="0" smtClean="0"/>
              <a:t>Art. 47 Paese di origine sicuro</a:t>
            </a:r>
            <a:r>
              <a:rPr lang="it-IT" dirty="0" smtClean="0"/>
              <a:t> (prima art. 36 e allegato I)</a:t>
            </a:r>
          </a:p>
          <a:p>
            <a:pPr algn="just"/>
            <a:r>
              <a:rPr lang="it-IT" u="sng" dirty="0" smtClean="0"/>
              <a:t> ADESSO OBBLIGATORIO</a:t>
            </a:r>
          </a:p>
          <a:p>
            <a:pPr algn="just"/>
            <a:r>
              <a:rPr lang="it-IT" u="sng" dirty="0" smtClean="0"/>
              <a:t> LE LISTE SONO ANCHE UE </a:t>
            </a:r>
            <a:r>
              <a:rPr lang="it-IT" dirty="0" smtClean="0"/>
              <a:t>(in allegato al regolamento e tra 5 anni vengono abrogate quelle nazionali, </a:t>
            </a:r>
            <a:r>
              <a:rPr lang="it-IT" dirty="0" err="1" smtClean="0"/>
              <a:t>consideranda</a:t>
            </a:r>
            <a:r>
              <a:rPr lang="it-IT" dirty="0" smtClean="0"/>
              <a:t> 45). </a:t>
            </a:r>
            <a:r>
              <a:rPr lang="it-IT" dirty="0"/>
              <a:t>Nella lista anche Turchia.  </a:t>
            </a:r>
            <a:endParaRPr lang="it-IT" dirty="0" smtClean="0"/>
          </a:p>
          <a:p>
            <a:pPr algn="just"/>
            <a:r>
              <a:rPr lang="it-IT" dirty="0" smtClean="0"/>
              <a:t>Procedura accelerata, nel merito con presunzione relativa, anche in frontiera, NO effetto </a:t>
            </a:r>
            <a:r>
              <a:rPr lang="it-IT" dirty="0" smtClean="0"/>
              <a:t>sospensivo automatico , </a:t>
            </a:r>
            <a:r>
              <a:rPr lang="it-IT" dirty="0" smtClean="0"/>
              <a:t>respinta per manifesta infondatezza. </a:t>
            </a:r>
            <a:endParaRPr lang="it-IT" dirty="0"/>
          </a:p>
        </p:txBody>
      </p:sp>
    </p:spTree>
    <p:extLst>
      <p:ext uri="{BB962C8B-B14F-4D97-AF65-F5344CB8AC3E}">
        <p14:creationId xmlns:p14="http://schemas.microsoft.com/office/powerpoint/2010/main" xmlns="" val="1851145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lgn="just"/>
            <a:r>
              <a:rPr lang="it-IT" b="1" dirty="0" smtClean="0"/>
              <a:t>Art. 53 Ricorso effettivo </a:t>
            </a:r>
            <a:r>
              <a:rPr lang="it-IT" dirty="0" smtClean="0"/>
              <a:t>, adesso il richiedente può addurre solo ELEMENTI NUOVI dei quali non poteva essere a conoscenza o attinenti a un mutamento della sua situazione. </a:t>
            </a:r>
          </a:p>
          <a:p>
            <a:pPr marL="0" indent="0">
              <a:buNone/>
            </a:pPr>
            <a:endParaRPr lang="it-IT" dirty="0" smtClean="0"/>
          </a:p>
          <a:p>
            <a:r>
              <a:rPr lang="it-IT" dirty="0" smtClean="0"/>
              <a:t>I termini più brevi per domanda reiterata (1 settimana) sempre di 2 settimane per inammissibilità, accelerate, ritiro esplicito e implicito, procedure di frontiere e trattenimento. Sempre di un mese per i casi ordinari. </a:t>
            </a:r>
          </a:p>
          <a:p>
            <a:pPr marL="0" indent="0">
              <a:buNone/>
            </a:pPr>
            <a:endParaRPr lang="it-IT" dirty="0"/>
          </a:p>
        </p:txBody>
      </p:sp>
    </p:spTree>
    <p:extLst>
      <p:ext uri="{BB962C8B-B14F-4D97-AF65-F5344CB8AC3E}">
        <p14:creationId xmlns:p14="http://schemas.microsoft.com/office/powerpoint/2010/main" xmlns="" val="3326186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pPr lvl="0">
              <a:buClr>
                <a:srgbClr val="0BD0D9"/>
              </a:buClr>
            </a:pPr>
            <a:r>
              <a:rPr lang="it-IT" sz="2400" dirty="0">
                <a:solidFill>
                  <a:prstClr val="black"/>
                </a:solidFill>
              </a:rPr>
              <a:t>No effetto sospensivo automatico per accelerate, frontiera, ritiro implicito ed esplicito, inammissibilità (per reiterata e primo paese asilo, ma non per paese terzo sicuro e coniuge-figlio ). Diritto di restare fino alla cautelare (nuovo termine un mese), salvo possibilità di deroga dei singoli stati membri per reiterata (precedenti slide).  </a:t>
            </a:r>
            <a:endParaRPr lang="it-IT" sz="2400" dirty="0" smtClean="0">
              <a:solidFill>
                <a:prstClr val="black"/>
              </a:solidFill>
            </a:endParaRPr>
          </a:p>
          <a:p>
            <a:pPr lvl="0">
              <a:buClr>
                <a:srgbClr val="0BD0D9"/>
              </a:buClr>
            </a:pPr>
            <a:r>
              <a:rPr lang="it-IT" sz="2400" dirty="0" smtClean="0">
                <a:solidFill>
                  <a:prstClr val="black"/>
                </a:solidFill>
              </a:rPr>
              <a:t>No effetto sospensivo automatico in appello (ma sembra dire che può rimanervi fino alla decisione di sospensiva, par. 5) </a:t>
            </a:r>
            <a:endParaRPr lang="it-IT" sz="2400" dirty="0">
              <a:solidFill>
                <a:prstClr val="black"/>
              </a:solidFill>
            </a:endParaRPr>
          </a:p>
          <a:p>
            <a:r>
              <a:rPr lang="it-IT" dirty="0" smtClean="0"/>
              <a:t>Durata primo grado: 6 mesi ordinari; 2 mesi per inammissibilità, ritiro implicito o esplicito, accelerate, frontiera e trattenimento; 1 mese per reiterata. Possibilità d proroga di 3 mesi.   </a:t>
            </a:r>
            <a:endParaRPr lang="it-IT" dirty="0"/>
          </a:p>
        </p:txBody>
      </p:sp>
    </p:spTree>
    <p:extLst>
      <p:ext uri="{BB962C8B-B14F-4D97-AF65-F5344CB8AC3E}">
        <p14:creationId xmlns:p14="http://schemas.microsoft.com/office/powerpoint/2010/main" xmlns="" val="916945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lgn="just"/>
            <a:r>
              <a:rPr lang="it-IT" b="1" dirty="0" smtClean="0"/>
              <a:t>Art. 9 Diritto di rimanere durante l’esame</a:t>
            </a:r>
            <a:r>
              <a:rPr lang="it-IT" dirty="0" smtClean="0"/>
              <a:t>: si inasprisce il caso della </a:t>
            </a:r>
            <a:r>
              <a:rPr lang="it-IT" u="sng" dirty="0" smtClean="0"/>
              <a:t>domanda reiterata </a:t>
            </a:r>
            <a:r>
              <a:rPr lang="it-IT" dirty="0" smtClean="0"/>
              <a:t>(prima facoltativo e più circoscritto art. 9 e 41)</a:t>
            </a:r>
          </a:p>
          <a:p>
            <a:pPr marL="0" indent="0" algn="just">
              <a:buNone/>
            </a:pPr>
            <a:endParaRPr lang="it-IT" dirty="0" smtClean="0"/>
          </a:p>
          <a:p>
            <a:pPr algn="just"/>
            <a:r>
              <a:rPr lang="it-IT" dirty="0" smtClean="0"/>
              <a:t>Art. 12 Criteri per colloquio personale: (prima artt. 14 e 15) adesso si inserisce possibilità di </a:t>
            </a:r>
            <a:r>
              <a:rPr lang="it-IT" u="sng" dirty="0" smtClean="0"/>
              <a:t>assistenza da autorità di altro Paese membro e Agenzia UE Asilo</a:t>
            </a:r>
            <a:endParaRPr lang="it-IT" u="sng" dirty="0"/>
          </a:p>
        </p:txBody>
      </p:sp>
    </p:spTree>
    <p:extLst>
      <p:ext uri="{BB962C8B-B14F-4D97-AF65-F5344CB8AC3E}">
        <p14:creationId xmlns:p14="http://schemas.microsoft.com/office/powerpoint/2010/main" xmlns="" val="2541594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algn="just"/>
            <a:r>
              <a:rPr lang="it-IT" sz="2400" b="1" dirty="0">
                <a:solidFill>
                  <a:prstClr val="black"/>
                </a:solidFill>
              </a:rPr>
              <a:t>Art. 13 Registrazione colloquio</a:t>
            </a:r>
            <a:r>
              <a:rPr lang="it-IT" sz="2400" dirty="0">
                <a:solidFill>
                  <a:prstClr val="black"/>
                </a:solidFill>
              </a:rPr>
              <a:t>: (prima art. 17) diventa </a:t>
            </a:r>
            <a:r>
              <a:rPr lang="it-IT" sz="2400" u="sng" dirty="0">
                <a:solidFill>
                  <a:prstClr val="black"/>
                </a:solidFill>
              </a:rPr>
              <a:t>obbligatorio</a:t>
            </a:r>
            <a:r>
              <a:rPr lang="it-IT" sz="2400" dirty="0">
                <a:solidFill>
                  <a:prstClr val="black"/>
                </a:solidFill>
              </a:rPr>
              <a:t>. L’accesso per procedure accelerata rimane «contemporaneamente alla decisione» ma prima si faceva salvo il diritto di accedere tempestivamente per fare osservazioni prima della decisione. Si precisa che si conservano per 10 anni</a:t>
            </a:r>
            <a:r>
              <a:rPr lang="it-IT" sz="2400" dirty="0" smtClean="0">
                <a:solidFill>
                  <a:prstClr val="black"/>
                </a:solidFill>
              </a:rPr>
              <a:t>.</a:t>
            </a:r>
          </a:p>
          <a:p>
            <a:pPr algn="just"/>
            <a:r>
              <a:rPr lang="it-IT" sz="2400" b="1" dirty="0" smtClean="0">
                <a:solidFill>
                  <a:prstClr val="black"/>
                </a:solidFill>
              </a:rPr>
              <a:t>Art. 15 Assistenza e rappresentanza legali gratuite</a:t>
            </a:r>
            <a:r>
              <a:rPr lang="it-IT" sz="2400" dirty="0" smtClean="0">
                <a:solidFill>
                  <a:prstClr val="black"/>
                </a:solidFill>
              </a:rPr>
              <a:t>: rispetto a prima (art. 20) </a:t>
            </a:r>
            <a:r>
              <a:rPr lang="it-IT" sz="2400" u="sng" dirty="0" smtClean="0">
                <a:solidFill>
                  <a:prstClr val="black"/>
                </a:solidFill>
              </a:rPr>
              <a:t>possono escludersi anche nella fase amministrativa</a:t>
            </a:r>
            <a:r>
              <a:rPr lang="it-IT" sz="2400" dirty="0" smtClean="0">
                <a:solidFill>
                  <a:prstClr val="black"/>
                </a:solidFill>
              </a:rPr>
              <a:t> per «domanda non è considerata avere prospettive concrete di successo» e domanda reiterate. </a:t>
            </a:r>
            <a:endParaRPr lang="it-IT" dirty="0"/>
          </a:p>
        </p:txBody>
      </p:sp>
    </p:spTree>
    <p:extLst>
      <p:ext uri="{BB962C8B-B14F-4D97-AF65-F5344CB8AC3E}">
        <p14:creationId xmlns:p14="http://schemas.microsoft.com/office/powerpoint/2010/main" xmlns="" val="1675446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a:bodyPr>
          <a:lstStyle/>
          <a:p>
            <a:pPr algn="just"/>
            <a:r>
              <a:rPr lang="it-IT" dirty="0" smtClean="0"/>
              <a:t>Art. 16: portata di assistenza e rappresentanza legale: l’avvocato e il consulente legale ha facoltà di intervenire durante il colloquio, prima (art. 23) potevano limitare «alla fine»</a:t>
            </a:r>
          </a:p>
          <a:p>
            <a:pPr algn="just"/>
            <a:r>
              <a:rPr lang="it-IT" b="1" dirty="0" smtClean="0"/>
              <a:t>Art.22 Garanzie MSNA</a:t>
            </a:r>
            <a:r>
              <a:rPr lang="it-IT" dirty="0" smtClean="0"/>
              <a:t>: rispetto a prima (art. 25) si parla di tutore, si prevede il </a:t>
            </a:r>
            <a:r>
              <a:rPr lang="it-IT" u="sng" dirty="0" smtClean="0"/>
              <a:t>termine massimo </a:t>
            </a:r>
            <a:r>
              <a:rPr lang="it-IT" dirty="0" smtClean="0"/>
              <a:t>di 5 giorni per nominarlo e non deve avere un </a:t>
            </a:r>
            <a:r>
              <a:rPr lang="it-IT" u="sng" dirty="0" smtClean="0"/>
              <a:t>numero sproporzionato</a:t>
            </a:r>
            <a:r>
              <a:rPr lang="it-IT" dirty="0" smtClean="0"/>
              <a:t>. Adesso il tutore può essere rimosso solo se non ha esercitato correttamente (e non in caso di necessità) . Salta il comma 6 dell’art. 25 sui limiti dell’uso delle procedure accelerate, frontiera e ammissibilità (rinvio artt. 40 e </a:t>
            </a:r>
            <a:r>
              <a:rPr lang="it-IT" dirty="0" err="1" smtClean="0"/>
              <a:t>ss</a:t>
            </a:r>
            <a:r>
              <a:rPr lang="it-IT" dirty="0" smtClean="0"/>
              <a:t>).  </a:t>
            </a:r>
          </a:p>
          <a:p>
            <a:endParaRPr lang="it-IT" dirty="0"/>
          </a:p>
        </p:txBody>
      </p:sp>
    </p:spTree>
    <p:extLst>
      <p:ext uri="{BB962C8B-B14F-4D97-AF65-F5344CB8AC3E}">
        <p14:creationId xmlns:p14="http://schemas.microsoft.com/office/powerpoint/2010/main" xmlns="" val="4192527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fontScale="92500" lnSpcReduction="10000"/>
          </a:bodyPr>
          <a:lstStyle/>
          <a:p>
            <a:pPr algn="just"/>
            <a:r>
              <a:rPr lang="it-IT" b="1" dirty="0" smtClean="0"/>
              <a:t>Art. 24 Visita medica MSNA </a:t>
            </a:r>
            <a:r>
              <a:rPr lang="it-IT" dirty="0" smtClean="0"/>
              <a:t>: tutti gli stati membri riconoscono la decisione sull’accertamento dell’età. Si riscrive meglio che il rifiuto alla visita produce una presunzione solo in relazione all’età. </a:t>
            </a:r>
          </a:p>
          <a:p>
            <a:pPr algn="just"/>
            <a:r>
              <a:rPr lang="it-IT" b="1" dirty="0" smtClean="0"/>
              <a:t>Art. 28 presentazione della domanda </a:t>
            </a:r>
            <a:r>
              <a:rPr lang="it-IT" dirty="0" smtClean="0"/>
              <a:t>(art. 6): Il richiedente deve formalizzare entro 10 giorni dalla registrazione o entro un mese in caso di numeri sproporzionati. Deve addurre </a:t>
            </a:r>
            <a:r>
              <a:rPr lang="it-IT" u="sng" dirty="0" smtClean="0"/>
              <a:t>tutti gli elementi </a:t>
            </a:r>
            <a:r>
              <a:rPr lang="it-IT" dirty="0" smtClean="0"/>
              <a:t>(prima solo elementi) e dopo la decisione potrà addurre </a:t>
            </a:r>
            <a:r>
              <a:rPr lang="it-IT" u="sng" dirty="0" smtClean="0"/>
              <a:t>solo elementi nuovi </a:t>
            </a:r>
            <a:r>
              <a:rPr lang="it-IT" dirty="0" smtClean="0"/>
              <a:t>di cui non poteva essere a conoscenza o che attengono a un mutamento. Salta la possibilità di formalizzare tramite invio di formulario (art. 6 par. 4).  </a:t>
            </a:r>
            <a:endParaRPr lang="it-IT" dirty="0"/>
          </a:p>
        </p:txBody>
      </p:sp>
    </p:spTree>
    <p:extLst>
      <p:ext uri="{BB962C8B-B14F-4D97-AF65-F5344CB8AC3E}">
        <p14:creationId xmlns:p14="http://schemas.microsoft.com/office/powerpoint/2010/main" xmlns="" val="221818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lgn="just"/>
            <a:r>
              <a:rPr lang="it-IT" dirty="0" smtClean="0"/>
              <a:t>In generale viene chiarito (v. art. 25 e </a:t>
            </a:r>
            <a:r>
              <a:rPr lang="it-IT" dirty="0" err="1" smtClean="0"/>
              <a:t>consideranda</a:t>
            </a:r>
            <a:r>
              <a:rPr lang="it-IT" dirty="0" smtClean="0"/>
              <a:t> 23 e </a:t>
            </a:r>
            <a:r>
              <a:rPr lang="it-IT" dirty="0" err="1" smtClean="0"/>
              <a:t>ss</a:t>
            </a:r>
            <a:r>
              <a:rPr lang="it-IT" dirty="0" smtClean="0"/>
              <a:t>) che ci sono tre fasi: la manifestazione (con qualsiasi terminologia) a cui segue immediatamente o entro 3 giorni la registrazione a carico della P.a. (con raccolta dei dati personali e rilascio di un documento) e la formalizzazione (presentazione) della domanda a carico del richiedente (la P.a. lo deve rendere possibile) entro 10 giorni o un mese </a:t>
            </a:r>
            <a:r>
              <a:rPr lang="it-IT" u="sng" dirty="0" smtClean="0"/>
              <a:t>con la sanzione della rinuncia implicita (prima era facoltativo </a:t>
            </a:r>
            <a:r>
              <a:rPr lang="it-IT" dirty="0" smtClean="0"/>
              <a:t>e non stabilito il termine perentorio di presentazione). </a:t>
            </a:r>
            <a:endParaRPr lang="it-IT" dirty="0"/>
          </a:p>
        </p:txBody>
      </p:sp>
    </p:spTree>
    <p:extLst>
      <p:ext uri="{BB962C8B-B14F-4D97-AF65-F5344CB8AC3E}">
        <p14:creationId xmlns:p14="http://schemas.microsoft.com/office/powerpoint/2010/main" xmlns="" val="2765162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algn="just"/>
            <a:r>
              <a:rPr lang="it-IT" dirty="0" smtClean="0"/>
              <a:t>Art. 32 domanda MSNA: se il tutore non presenta la domanda entro 10 gg lo fa l’autorità accertante</a:t>
            </a:r>
          </a:p>
          <a:p>
            <a:pPr algn="just"/>
            <a:r>
              <a:rPr lang="it-IT" b="1" dirty="0" smtClean="0"/>
              <a:t>Art. 33 esame della domanda</a:t>
            </a:r>
            <a:r>
              <a:rPr lang="it-IT" dirty="0" smtClean="0"/>
              <a:t>: tra gli elementi di cui tener conto viene inserito «estrazione sociale» e la eventualità che </a:t>
            </a:r>
            <a:r>
              <a:rPr lang="it-IT" u="sng" dirty="0" smtClean="0"/>
              <a:t>le attività del richiedente dopo aver lasciato il paese siano state volte </a:t>
            </a:r>
            <a:r>
              <a:rPr lang="it-IT" dirty="0" smtClean="0"/>
              <a:t>principalmente a creare le condizioni per ottenere una protezione.  </a:t>
            </a:r>
          </a:p>
          <a:p>
            <a:pPr algn="just"/>
            <a:r>
              <a:rPr lang="it-IT" b="1" dirty="0" smtClean="0"/>
              <a:t>Art. 34 durata dell’esame</a:t>
            </a:r>
            <a:r>
              <a:rPr lang="it-IT" dirty="0" smtClean="0"/>
              <a:t>: per ammissibilità 1 mese (10 giorni per Paese terzo sicuro e paese primo asilo). Di norma sei mesi fino  un </a:t>
            </a:r>
            <a:r>
              <a:rPr lang="it-IT" dirty="0" err="1" smtClean="0"/>
              <a:t>max</a:t>
            </a:r>
            <a:r>
              <a:rPr lang="it-IT" dirty="0" smtClean="0"/>
              <a:t> 15 mesi (prima 21  mesi).</a:t>
            </a:r>
            <a:endParaRPr lang="it-IT" dirty="0"/>
          </a:p>
        </p:txBody>
      </p:sp>
    </p:spTree>
    <p:extLst>
      <p:ext uri="{BB962C8B-B14F-4D97-AF65-F5344CB8AC3E}">
        <p14:creationId xmlns:p14="http://schemas.microsoft.com/office/powerpoint/2010/main" xmlns="" val="4226386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algn="just"/>
            <a:r>
              <a:rPr lang="it-IT" b="1" dirty="0" smtClean="0"/>
              <a:t>Art. 36 decisione di inammissibilità  </a:t>
            </a:r>
            <a:r>
              <a:rPr lang="it-IT" dirty="0" smtClean="0"/>
              <a:t>(prima art. 33): si può decidere direttamente per la manifesta infondatezza</a:t>
            </a:r>
          </a:p>
          <a:p>
            <a:pPr algn="just"/>
            <a:r>
              <a:rPr lang="it-IT" b="1" dirty="0" smtClean="0"/>
              <a:t>Art. 39 Ritiro implicito della domanda</a:t>
            </a:r>
            <a:r>
              <a:rPr lang="it-IT" dirty="0" smtClean="0"/>
              <a:t>  (prima art. 28): più ampio e più severo. Prima era previsto un «termine ragionevole» per </a:t>
            </a:r>
            <a:r>
              <a:rPr lang="it-IT" u="sng" dirty="0" smtClean="0"/>
              <a:t>formalizzare la domanda </a:t>
            </a:r>
            <a:r>
              <a:rPr lang="it-IT" dirty="0" smtClean="0"/>
              <a:t>ed era facoltativo considerarla rinuncia implicita, adesso obbligatorio e termine di 10 gg (</a:t>
            </a:r>
            <a:r>
              <a:rPr lang="it-IT" dirty="0" err="1" smtClean="0"/>
              <a:t>max</a:t>
            </a:r>
            <a:r>
              <a:rPr lang="it-IT" dirty="0" smtClean="0"/>
              <a:t> 1 mese). Prima non era motivo di rinuncia implicita </a:t>
            </a:r>
            <a:r>
              <a:rPr lang="it-IT" u="sng" dirty="0" smtClean="0"/>
              <a:t>il rifiuto di farsi identificare.</a:t>
            </a:r>
            <a:r>
              <a:rPr lang="it-IT" dirty="0" smtClean="0"/>
              <a:t> Adesso sì.  </a:t>
            </a:r>
            <a:endParaRPr lang="it-IT" dirty="0"/>
          </a:p>
        </p:txBody>
      </p:sp>
    </p:spTree>
    <p:extLst>
      <p:ext uri="{BB962C8B-B14F-4D97-AF65-F5344CB8AC3E}">
        <p14:creationId xmlns:p14="http://schemas.microsoft.com/office/powerpoint/2010/main" xmlns="" val="26282340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nozio">
  <a:themeElements>
    <a:clrScheme name="Equinozi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Equinozi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nozi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5028</TotalTime>
  <Words>1733</Words>
  <Application>Microsoft Office PowerPoint</Application>
  <PresentationFormat>Presentazione su schermo (4:3)</PresentationFormat>
  <Paragraphs>62</Paragraphs>
  <Slides>22</Slides>
  <Notes>0</Notes>
  <HiddenSlides>0</HiddenSlides>
  <MMClips>0</MMClips>
  <ScaleCrop>false</ScaleCrop>
  <HeadingPairs>
    <vt:vector size="4" baseType="variant">
      <vt:variant>
        <vt:lpstr>Tema</vt:lpstr>
      </vt:variant>
      <vt:variant>
        <vt:i4>1</vt:i4>
      </vt:variant>
      <vt:variant>
        <vt:lpstr>Titoli diapositive</vt:lpstr>
      </vt:variant>
      <vt:variant>
        <vt:i4>22</vt:i4>
      </vt:variant>
    </vt:vector>
  </HeadingPairs>
  <TitlesOfParts>
    <vt:vector size="23" baseType="lpstr">
      <vt:lpstr>Equinozio</vt:lpstr>
      <vt:lpstr>Proposta di REGOLAMENTO PROCEDURE 2016/0224</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Casi di detenzione                                   art. 6 D.lgs. 142/2015</dc:title>
  <dc:creator>Valued Acer Customer</dc:creator>
  <cp:lastModifiedBy>Your User Name</cp:lastModifiedBy>
  <cp:revision>137</cp:revision>
  <dcterms:created xsi:type="dcterms:W3CDTF">2016-10-19T11:52:40Z</dcterms:created>
  <dcterms:modified xsi:type="dcterms:W3CDTF">2017-03-19T14:24:17Z</dcterms:modified>
</cp:coreProperties>
</file>