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9" r:id="rId5"/>
    <p:sldId id="267" r:id="rId6"/>
    <p:sldId id="285" r:id="rId7"/>
    <p:sldId id="268" r:id="rId8"/>
    <p:sldId id="304" r:id="rId9"/>
    <p:sldId id="303" r:id="rId10"/>
    <p:sldId id="269" r:id="rId11"/>
    <p:sldId id="271" r:id="rId12"/>
    <p:sldId id="284" r:id="rId13"/>
    <p:sldId id="272" r:id="rId14"/>
    <p:sldId id="277" r:id="rId15"/>
    <p:sldId id="305" r:id="rId16"/>
    <p:sldId id="278" r:id="rId17"/>
    <p:sldId id="279" r:id="rId18"/>
    <p:sldId id="293" r:id="rId19"/>
    <p:sldId id="308" r:id="rId20"/>
    <p:sldId id="306" r:id="rId21"/>
    <p:sldId id="296" r:id="rId22"/>
    <p:sldId id="311" r:id="rId23"/>
    <p:sldId id="312" r:id="rId24"/>
    <p:sldId id="313"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C615923-D141-495C-8141-CB7BA43EB255}" type="datetimeFigureOut">
              <a:rPr lang="it-IT" smtClean="0"/>
              <a:t>22/03/2017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159825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615923-D141-495C-8141-CB7BA43EB255}" type="datetimeFigureOut">
              <a:rPr lang="it-IT" smtClean="0"/>
              <a:t>22/03/2017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2644594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615923-D141-495C-8141-CB7BA43EB255}" type="datetimeFigureOut">
              <a:rPr lang="it-IT" smtClean="0"/>
              <a:t>22/03/2017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2118494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615923-D141-495C-8141-CB7BA43EB255}" type="datetimeFigureOut">
              <a:rPr lang="it-IT" smtClean="0"/>
              <a:t>22/03/2017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329046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C615923-D141-495C-8141-CB7BA43EB255}" type="datetimeFigureOut">
              <a:rPr lang="it-IT" smtClean="0"/>
              <a:t>22/03/2017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680080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C615923-D141-495C-8141-CB7BA43EB255}" type="datetimeFigureOut">
              <a:rPr lang="it-IT" smtClean="0"/>
              <a:t>22/03/2017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53768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C615923-D141-495C-8141-CB7BA43EB255}" type="datetimeFigureOut">
              <a:rPr lang="it-IT" smtClean="0"/>
              <a:t>22/03/2017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196495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C615923-D141-495C-8141-CB7BA43EB255}" type="datetimeFigureOut">
              <a:rPr lang="it-IT" smtClean="0"/>
              <a:t>22/03/2017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3290938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C615923-D141-495C-8141-CB7BA43EB255}" type="datetimeFigureOut">
              <a:rPr lang="it-IT" smtClean="0"/>
              <a:t>22/03/2017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405159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C615923-D141-495C-8141-CB7BA43EB255}" type="datetimeFigureOut">
              <a:rPr lang="it-IT" smtClean="0"/>
              <a:t>22/03/2017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2092017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C615923-D141-495C-8141-CB7BA43EB255}" type="datetimeFigureOut">
              <a:rPr lang="it-IT" smtClean="0"/>
              <a:t>22/03/2017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483E2A-D182-41B3-88BF-075934834D3D}" type="slidenum">
              <a:rPr lang="it-IT" smtClean="0"/>
              <a:t>‹N›</a:t>
            </a:fld>
            <a:endParaRPr lang="it-IT"/>
          </a:p>
        </p:txBody>
      </p:sp>
    </p:spTree>
    <p:extLst>
      <p:ext uri="{BB962C8B-B14F-4D97-AF65-F5344CB8AC3E}">
        <p14:creationId xmlns:p14="http://schemas.microsoft.com/office/powerpoint/2010/main" val="145178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15923-D141-495C-8141-CB7BA43EB255}" type="datetimeFigureOut">
              <a:rPr lang="it-IT" smtClean="0"/>
              <a:t>22/03/2017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83E2A-D182-41B3-88BF-075934834D3D}" type="slidenum">
              <a:rPr lang="it-IT" smtClean="0"/>
              <a:t>‹N›</a:t>
            </a:fld>
            <a:endParaRPr lang="it-IT"/>
          </a:p>
        </p:txBody>
      </p:sp>
    </p:spTree>
    <p:extLst>
      <p:ext uri="{BB962C8B-B14F-4D97-AF65-F5344CB8AC3E}">
        <p14:creationId xmlns:p14="http://schemas.microsoft.com/office/powerpoint/2010/main" val="1054933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000" b="1" dirty="0"/>
              <a:t>La cooperazione con i Paesi terzi di origine e di transito: dagli accordi di riammissione alla esternalizzazione del diritto di asilo</a:t>
            </a:r>
            <a:endParaRPr lang="it-IT" sz="4000" dirty="0"/>
          </a:p>
        </p:txBody>
      </p:sp>
      <p:sp>
        <p:nvSpPr>
          <p:cNvPr id="3" name="Sottotitolo 2"/>
          <p:cNvSpPr>
            <a:spLocks noGrp="1"/>
          </p:cNvSpPr>
          <p:nvPr>
            <p:ph type="subTitle" idx="1"/>
          </p:nvPr>
        </p:nvSpPr>
        <p:spPr/>
        <p:txBody>
          <a:bodyPr/>
          <a:lstStyle/>
          <a:p>
            <a:endParaRPr lang="it-IT" dirty="0" smtClean="0"/>
          </a:p>
          <a:p>
            <a:r>
              <a:rPr lang="it-IT" dirty="0" smtClean="0"/>
              <a:t>Milano, 20 marzo </a:t>
            </a:r>
            <a:r>
              <a:rPr lang="it-IT" dirty="0" smtClean="0"/>
              <a:t>2017</a:t>
            </a:r>
          </a:p>
          <a:p>
            <a:r>
              <a:rPr lang="it-IT" smtClean="0"/>
              <a:t>Chiara Favilli</a:t>
            </a:r>
            <a:endParaRPr lang="it-IT" dirty="0" smtClean="0"/>
          </a:p>
        </p:txBody>
      </p:sp>
    </p:spTree>
    <p:extLst>
      <p:ext uri="{BB962C8B-B14F-4D97-AF65-F5344CB8AC3E}">
        <p14:creationId xmlns:p14="http://schemas.microsoft.com/office/powerpoint/2010/main" val="2580388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Flessibilità e informalità</a:t>
            </a:r>
            <a:endParaRPr lang="it-IT" dirty="0"/>
          </a:p>
        </p:txBody>
      </p:sp>
      <p:sp>
        <p:nvSpPr>
          <p:cNvPr id="3" name="Segnaposto contenuto 2"/>
          <p:cNvSpPr>
            <a:spLocks noGrp="1"/>
          </p:cNvSpPr>
          <p:nvPr>
            <p:ph idx="1"/>
          </p:nvPr>
        </p:nvSpPr>
        <p:spPr>
          <a:xfrm>
            <a:off x="838200" y="1392072"/>
            <a:ext cx="10515600" cy="5213445"/>
          </a:xfrm>
        </p:spPr>
        <p:txBody>
          <a:bodyPr>
            <a:normAutofit fontScale="92500" lnSpcReduction="20000"/>
          </a:bodyPr>
          <a:lstStyle/>
          <a:p>
            <a:r>
              <a:rPr lang="it-IT" dirty="0" smtClean="0"/>
              <a:t>Le forme </a:t>
            </a:r>
            <a:r>
              <a:rPr lang="it-IT" dirty="0"/>
              <a:t>e i modi di questa cooperazione </a:t>
            </a:r>
            <a:r>
              <a:rPr lang="it-IT" dirty="0" smtClean="0"/>
              <a:t>sono l’ennesima conferma </a:t>
            </a:r>
            <a:r>
              <a:rPr lang="it-IT" dirty="0"/>
              <a:t>di una tendenza che si va consolidando nell’Unione Europea ad agire con </a:t>
            </a:r>
            <a:r>
              <a:rPr lang="it-IT" dirty="0" smtClean="0"/>
              <a:t>la massima </a:t>
            </a:r>
            <a:r>
              <a:rPr lang="it-IT" dirty="0"/>
              <a:t>flessibilità e con un intervento diretto da parte dei Governi degli Stati membri </a:t>
            </a:r>
            <a:r>
              <a:rPr lang="it-IT" dirty="0" smtClean="0"/>
              <a:t>a discapito </a:t>
            </a:r>
            <a:r>
              <a:rPr lang="it-IT" dirty="0"/>
              <a:t>delle regole e delle competenze delle istituzioni </a:t>
            </a:r>
            <a:r>
              <a:rPr lang="it-IT" dirty="0" smtClean="0"/>
              <a:t>UE</a:t>
            </a:r>
          </a:p>
          <a:p>
            <a:r>
              <a:rPr lang="it-IT" dirty="0" smtClean="0"/>
              <a:t>Accordo </a:t>
            </a:r>
            <a:r>
              <a:rPr lang="it-IT" dirty="0"/>
              <a:t>UE-Turchia </a:t>
            </a:r>
            <a:r>
              <a:rPr lang="it-IT" dirty="0" smtClean="0"/>
              <a:t>è stato </a:t>
            </a:r>
            <a:r>
              <a:rPr lang="it-IT" dirty="0"/>
              <a:t>concluso, infatti, dai capi di Stato e di Governo per conto dell’UE in una materia </a:t>
            </a:r>
            <a:r>
              <a:rPr lang="it-IT" dirty="0" smtClean="0"/>
              <a:t>di competenza </a:t>
            </a:r>
            <a:r>
              <a:rPr lang="it-IT" dirty="0"/>
              <a:t>dell’UE ed è produttivo di effetti su norme già in vigore dell’Unione europea.</a:t>
            </a:r>
          </a:p>
          <a:p>
            <a:r>
              <a:rPr lang="it-IT" dirty="0" smtClean="0"/>
              <a:t>Azione </a:t>
            </a:r>
            <a:r>
              <a:rPr lang="it-IT" dirty="0"/>
              <a:t>dei capi di Stato e di Governo si è completamente sostituita a </a:t>
            </a:r>
            <a:r>
              <a:rPr lang="it-IT" dirty="0" smtClean="0"/>
              <a:t>quella delle </a:t>
            </a:r>
            <a:r>
              <a:rPr lang="it-IT" dirty="0"/>
              <a:t>istituzioni, salvo però utilizzare l’UE come ‘luogo’ dove esercitare tale azione </a:t>
            </a:r>
            <a:r>
              <a:rPr lang="it-IT" dirty="0" smtClean="0"/>
              <a:t>esterna, in </a:t>
            </a:r>
            <a:r>
              <a:rPr lang="it-IT" dirty="0"/>
              <a:t>violazione sia delle regole UE sia di quelle dettate a livello </a:t>
            </a:r>
            <a:r>
              <a:rPr lang="it-IT" dirty="0" smtClean="0"/>
              <a:t>nazionale</a:t>
            </a:r>
          </a:p>
          <a:p>
            <a:r>
              <a:rPr lang="it-IT" dirty="0" smtClean="0"/>
              <a:t>Azione </a:t>
            </a:r>
            <a:r>
              <a:rPr lang="it-IT" dirty="0"/>
              <a:t>dei rappresentanti dei Governi ancora più ‘libera’ di come sarebbe stata se </a:t>
            </a:r>
            <a:r>
              <a:rPr lang="it-IT" dirty="0" smtClean="0"/>
              <a:t>si fosse </a:t>
            </a:r>
            <a:r>
              <a:rPr lang="it-IT" dirty="0"/>
              <a:t>svolta nell’alveo proprio del diritto </a:t>
            </a:r>
            <a:r>
              <a:rPr lang="it-IT" dirty="0" smtClean="0"/>
              <a:t>internazionale</a:t>
            </a:r>
          </a:p>
          <a:p>
            <a:pPr lvl="1"/>
            <a:r>
              <a:rPr lang="it-IT" dirty="0" smtClean="0"/>
              <a:t>Rispetto delle regole sulla competenza </a:t>
            </a:r>
            <a:r>
              <a:rPr lang="it-IT" dirty="0"/>
              <a:t>a stipulare. </a:t>
            </a:r>
          </a:p>
        </p:txBody>
      </p:sp>
    </p:spTree>
    <p:extLst>
      <p:ext uri="{BB962C8B-B14F-4D97-AF65-F5344CB8AC3E}">
        <p14:creationId xmlns:p14="http://schemas.microsoft.com/office/powerpoint/2010/main" val="1747052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Cooperazione internazionale anche a livello nazionale</a:t>
            </a:r>
            <a:endParaRPr lang="it-IT" dirty="0"/>
          </a:p>
        </p:txBody>
      </p:sp>
      <p:sp>
        <p:nvSpPr>
          <p:cNvPr id="3" name="Segnaposto contenuto 2"/>
          <p:cNvSpPr>
            <a:spLocks noGrp="1"/>
          </p:cNvSpPr>
          <p:nvPr>
            <p:ph idx="1"/>
          </p:nvPr>
        </p:nvSpPr>
        <p:spPr/>
        <p:txBody>
          <a:bodyPr>
            <a:normAutofit fontScale="92500" lnSpcReduction="10000"/>
          </a:bodyPr>
          <a:lstStyle/>
          <a:p>
            <a:endParaRPr lang="it-IT" dirty="0"/>
          </a:p>
          <a:p>
            <a:r>
              <a:rPr lang="it-IT" dirty="0" smtClean="0"/>
              <a:t>Accordi di polizia del 3 agosto 2016 – es. accordo con il Sudan</a:t>
            </a:r>
          </a:p>
          <a:p>
            <a:pPr lvl="1"/>
            <a:r>
              <a:rPr lang="it-IT" dirty="0" smtClean="0"/>
              <a:t>Concluso dal capo della polizia, neanche dal Ministro</a:t>
            </a:r>
          </a:p>
          <a:p>
            <a:pPr lvl="1"/>
            <a:r>
              <a:rPr lang="it-IT" dirty="0" smtClean="0"/>
              <a:t>267???</a:t>
            </a:r>
          </a:p>
          <a:p>
            <a:pPr lvl="1"/>
            <a:endParaRPr lang="it-IT" dirty="0"/>
          </a:p>
          <a:p>
            <a:pPr lvl="1"/>
            <a:endParaRPr lang="it-IT" dirty="0"/>
          </a:p>
          <a:p>
            <a:r>
              <a:rPr lang="it-IT" dirty="0" smtClean="0"/>
              <a:t>Memorandum d’intesa con la Libia del 2 febbraio 2017</a:t>
            </a:r>
          </a:p>
          <a:p>
            <a:pPr lvl="1"/>
            <a:r>
              <a:rPr lang="it-IT" dirty="0" smtClean="0"/>
              <a:t>Concluso dal Presidente del consiglio dei ministri con rinvio all’accordo del 2008, allora concluso con Gheddafi</a:t>
            </a:r>
          </a:p>
          <a:p>
            <a:pPr lvl="1"/>
            <a:r>
              <a:rPr lang="it-IT" dirty="0" smtClean="0"/>
              <a:t>Preceduto dalla comunicazione «La </a:t>
            </a:r>
            <a:r>
              <a:rPr lang="it-IT" dirty="0"/>
              <a:t>migrazione lungo la rotta del Mediterraneo centrale Gestire i flussi e salvare vite </a:t>
            </a:r>
            <a:r>
              <a:rPr lang="it-IT" dirty="0" smtClean="0"/>
              <a:t>umane» del 25.1.2017 e Consiglio europeo di Malta del 3 febbraio</a:t>
            </a:r>
            <a:endParaRPr lang="it-IT" dirty="0"/>
          </a:p>
        </p:txBody>
      </p:sp>
    </p:spTree>
    <p:extLst>
      <p:ext uri="{BB962C8B-B14F-4D97-AF65-F5344CB8AC3E}">
        <p14:creationId xmlns:p14="http://schemas.microsoft.com/office/powerpoint/2010/main" val="3619560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576571"/>
          </a:xfrm>
        </p:spPr>
        <p:txBody>
          <a:bodyPr>
            <a:normAutofit fontScale="90000"/>
          </a:bodyPr>
          <a:lstStyle/>
          <a:p>
            <a:r>
              <a:rPr lang="it-IT" dirty="0" smtClean="0"/>
              <a:t>Vincoli costituzionali</a:t>
            </a:r>
            <a:endParaRPr lang="it-IT" dirty="0"/>
          </a:p>
        </p:txBody>
      </p:sp>
      <p:sp>
        <p:nvSpPr>
          <p:cNvPr id="3" name="Segnaposto contenuto 2"/>
          <p:cNvSpPr>
            <a:spLocks noGrp="1"/>
          </p:cNvSpPr>
          <p:nvPr>
            <p:ph idx="1"/>
          </p:nvPr>
        </p:nvSpPr>
        <p:spPr>
          <a:xfrm>
            <a:off x="838200" y="1091821"/>
            <a:ext cx="10515600" cy="5513696"/>
          </a:xfrm>
        </p:spPr>
        <p:txBody>
          <a:bodyPr>
            <a:normAutofit lnSpcReduction="10000"/>
          </a:bodyPr>
          <a:lstStyle/>
          <a:p>
            <a:pPr algn="just"/>
            <a:r>
              <a:rPr lang="it-IT" dirty="0" smtClean="0"/>
              <a:t>Art. </a:t>
            </a:r>
            <a:r>
              <a:rPr lang="it-IT" dirty="0"/>
              <a:t>10, 2° </a:t>
            </a:r>
            <a:r>
              <a:rPr lang="it-IT" dirty="0" smtClean="0"/>
              <a:t>co., </a:t>
            </a:r>
            <a:r>
              <a:rPr lang="it-IT" dirty="0" err="1" smtClean="0"/>
              <a:t>Cost</a:t>
            </a:r>
            <a:r>
              <a:rPr lang="it-IT" dirty="0" smtClean="0"/>
              <a:t>. </a:t>
            </a:r>
          </a:p>
          <a:p>
            <a:pPr lvl="1" algn="just"/>
            <a:r>
              <a:rPr lang="it-IT" dirty="0" smtClean="0"/>
              <a:t>la </a:t>
            </a:r>
            <a:r>
              <a:rPr lang="it-IT" dirty="0"/>
              <a:t>conclusione di accordi in forma semplificata dovrebbe essere esclusa anche in materia di condizione giuridica dello straniero, pena la possibilità di aggirare attraverso la conclusione di accordi internazionali la riserva di legge costituzionale disposta da tale </a:t>
            </a:r>
            <a:r>
              <a:rPr lang="it-IT" dirty="0" smtClean="0"/>
              <a:t>norma</a:t>
            </a:r>
          </a:p>
          <a:p>
            <a:pPr algn="just"/>
            <a:endParaRPr lang="it-IT" dirty="0" smtClean="0"/>
          </a:p>
          <a:p>
            <a:pPr algn="just"/>
            <a:r>
              <a:rPr lang="it-IT" dirty="0" smtClean="0"/>
              <a:t>Art. 80 </a:t>
            </a:r>
            <a:r>
              <a:rPr lang="it-IT" dirty="0" err="1" smtClean="0"/>
              <a:t>Cost</a:t>
            </a:r>
            <a:r>
              <a:rPr lang="it-IT" dirty="0" smtClean="0"/>
              <a:t>.  </a:t>
            </a:r>
          </a:p>
          <a:p>
            <a:pPr lvl="1" algn="just"/>
            <a:r>
              <a:rPr lang="it-IT" dirty="0" smtClean="0"/>
              <a:t>Limitazione della </a:t>
            </a:r>
            <a:r>
              <a:rPr lang="it-IT" dirty="0"/>
              <a:t>conclusione di accordi in forma semplificata laddove si tratti, tra l’altro, di accordi di natura politica, che comportino modifiche di legge o notevoli conseguenze </a:t>
            </a:r>
            <a:r>
              <a:rPr lang="it-IT" dirty="0" smtClean="0"/>
              <a:t>finanziarie</a:t>
            </a:r>
            <a:endParaRPr lang="it-IT" dirty="0"/>
          </a:p>
          <a:p>
            <a:pPr algn="just"/>
            <a:endParaRPr lang="it-IT" dirty="0" smtClean="0"/>
          </a:p>
          <a:p>
            <a:pPr algn="just"/>
            <a:r>
              <a:rPr lang="it-IT" dirty="0" smtClean="0"/>
              <a:t>Art. 10, 3° co., </a:t>
            </a:r>
            <a:r>
              <a:rPr lang="it-IT" dirty="0" err="1" smtClean="0"/>
              <a:t>Cost</a:t>
            </a:r>
            <a:r>
              <a:rPr lang="it-IT" dirty="0" smtClean="0"/>
              <a:t>.</a:t>
            </a:r>
          </a:p>
          <a:p>
            <a:pPr lvl="1" algn="just"/>
            <a:r>
              <a:rPr lang="it-IT" dirty="0" smtClean="0"/>
              <a:t>l’accordo </a:t>
            </a:r>
            <a:r>
              <a:rPr lang="it-IT" dirty="0"/>
              <a:t>UE-Turchia contempla anche il rimpatrio dei richiedenti asilo che risulta escluso nell’ordinamento italiano anche in virtù dell’art. 10, </a:t>
            </a:r>
            <a:r>
              <a:rPr lang="it-IT" dirty="0" smtClean="0"/>
              <a:t>3° </a:t>
            </a:r>
            <a:r>
              <a:rPr lang="it-IT" dirty="0"/>
              <a:t>co., della </a:t>
            </a:r>
            <a:r>
              <a:rPr lang="it-IT" dirty="0" smtClean="0"/>
              <a:t>Costituzione</a:t>
            </a:r>
          </a:p>
        </p:txBody>
      </p:sp>
    </p:spTree>
    <p:extLst>
      <p:ext uri="{BB962C8B-B14F-4D97-AF65-F5344CB8AC3E}">
        <p14:creationId xmlns:p14="http://schemas.microsoft.com/office/powerpoint/2010/main" val="3127529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Accordi </a:t>
            </a:r>
            <a:r>
              <a:rPr lang="it-IT" dirty="0" err="1" smtClean="0"/>
              <a:t>ultrasemplificati</a:t>
            </a:r>
            <a:endParaRPr lang="it-IT" dirty="0"/>
          </a:p>
        </p:txBody>
      </p:sp>
      <p:sp>
        <p:nvSpPr>
          <p:cNvPr id="3" name="Segnaposto contenuto 2"/>
          <p:cNvSpPr>
            <a:spLocks noGrp="1"/>
          </p:cNvSpPr>
          <p:nvPr>
            <p:ph idx="1"/>
          </p:nvPr>
        </p:nvSpPr>
        <p:spPr>
          <a:xfrm>
            <a:off x="838200" y="1310185"/>
            <a:ext cx="10515600" cy="5377218"/>
          </a:xfrm>
        </p:spPr>
        <p:txBody>
          <a:bodyPr>
            <a:normAutofit fontScale="92500" lnSpcReduction="10000"/>
          </a:bodyPr>
          <a:lstStyle/>
          <a:p>
            <a:r>
              <a:rPr lang="it-IT" dirty="0" smtClean="0"/>
              <a:t>Un po’ UE e un po’ Stati membri</a:t>
            </a:r>
          </a:p>
          <a:p>
            <a:endParaRPr lang="it-IT" dirty="0"/>
          </a:p>
          <a:p>
            <a:r>
              <a:rPr lang="it-IT" dirty="0" smtClean="0"/>
              <a:t>Rigorosamente senza rispettare le forme e le procedure</a:t>
            </a:r>
          </a:p>
          <a:p>
            <a:endParaRPr lang="it-IT" dirty="0"/>
          </a:p>
          <a:p>
            <a:pPr lvl="1"/>
            <a:r>
              <a:rPr lang="it-IT" dirty="0" smtClean="0"/>
              <a:t>Né a livello UE </a:t>
            </a:r>
          </a:p>
          <a:p>
            <a:pPr lvl="1"/>
            <a:r>
              <a:rPr lang="it-IT" dirty="0" smtClean="0"/>
              <a:t>Né a livello nazionale</a:t>
            </a:r>
          </a:p>
          <a:p>
            <a:pPr lvl="1"/>
            <a:endParaRPr lang="it-IT" dirty="0"/>
          </a:p>
          <a:p>
            <a:r>
              <a:rPr lang="it-IT" dirty="0" smtClean="0"/>
              <a:t>Il risultato è un’azione dei Governi ancora più libera di quella che si potrebbe avere se agissero senza l’UE</a:t>
            </a:r>
          </a:p>
          <a:p>
            <a:pPr lvl="1"/>
            <a:r>
              <a:rPr lang="it-IT" dirty="0" smtClean="0"/>
              <a:t>Se i </a:t>
            </a:r>
            <a:r>
              <a:rPr lang="it-IT" dirty="0"/>
              <a:t>capi di Stato e di Governo avessero agito al di fuori dell'Unione, avrebbero probabilmente incontrato maggiori limiti di tipo istituzionale e </a:t>
            </a:r>
            <a:r>
              <a:rPr lang="it-IT" dirty="0" smtClean="0"/>
              <a:t>procedurale</a:t>
            </a:r>
          </a:p>
          <a:p>
            <a:r>
              <a:rPr lang="it-IT" dirty="0" smtClean="0"/>
              <a:t>Documento franco-tedesco su Paese sicuro, per diminuire gli standard previsti nell’art. 38 della direttiva procedure </a:t>
            </a:r>
          </a:p>
          <a:p>
            <a:pPr lvl="1"/>
            <a:r>
              <a:rPr lang="it-IT" dirty="0" smtClean="0"/>
              <a:t>Art. 45 </a:t>
            </a:r>
            <a:r>
              <a:rPr lang="it-IT" smtClean="0"/>
              <a:t>proposta procedure che </a:t>
            </a:r>
            <a:r>
              <a:rPr lang="it-IT" dirty="0" smtClean="0"/>
              <a:t>contiene anche il criterio della vicinanza geografica</a:t>
            </a:r>
          </a:p>
          <a:p>
            <a:pPr lvl="1"/>
            <a:endParaRPr lang="it-IT" dirty="0"/>
          </a:p>
          <a:p>
            <a:pPr lvl="1"/>
            <a:endParaRPr lang="it-IT" dirty="0"/>
          </a:p>
          <a:p>
            <a:pPr lvl="1"/>
            <a:endParaRPr lang="it-IT" dirty="0"/>
          </a:p>
        </p:txBody>
      </p:sp>
    </p:spTree>
    <p:extLst>
      <p:ext uri="{BB962C8B-B14F-4D97-AF65-F5344CB8AC3E}">
        <p14:creationId xmlns:p14="http://schemas.microsoft.com/office/powerpoint/2010/main" val="393156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Galassia dei non accordi</a:t>
            </a:r>
            <a:endParaRPr lang="it-IT" dirty="0"/>
          </a:p>
        </p:txBody>
      </p:sp>
      <p:sp>
        <p:nvSpPr>
          <p:cNvPr id="3" name="Segnaposto contenuto 2"/>
          <p:cNvSpPr>
            <a:spLocks noGrp="1"/>
          </p:cNvSpPr>
          <p:nvPr>
            <p:ph idx="1"/>
          </p:nvPr>
        </p:nvSpPr>
        <p:spPr/>
        <p:txBody>
          <a:bodyPr/>
          <a:lstStyle/>
          <a:p>
            <a:r>
              <a:rPr lang="it-IT" dirty="0" smtClean="0"/>
              <a:t>Dichiarazioni, memorandum, compact ecc..</a:t>
            </a:r>
          </a:p>
          <a:p>
            <a:endParaRPr lang="it-IT" dirty="0"/>
          </a:p>
          <a:p>
            <a:r>
              <a:rPr lang="it-IT" dirty="0" smtClean="0"/>
              <a:t>Nuova tipologia di cooperazione che si affianca a quella tradizionale degli accordi di riammissione</a:t>
            </a:r>
          </a:p>
          <a:p>
            <a:endParaRPr lang="it-IT" dirty="0"/>
          </a:p>
          <a:p>
            <a:pPr lvl="1"/>
            <a:r>
              <a:rPr lang="it-IT" dirty="0" smtClean="0"/>
              <a:t>UE</a:t>
            </a:r>
          </a:p>
          <a:p>
            <a:pPr lvl="1"/>
            <a:r>
              <a:rPr lang="it-IT" dirty="0" smtClean="0"/>
              <a:t>Stati membri</a:t>
            </a:r>
            <a:endParaRPr lang="it-IT" dirty="0"/>
          </a:p>
        </p:txBody>
      </p:sp>
    </p:spTree>
    <p:extLst>
      <p:ext uri="{BB962C8B-B14F-4D97-AF65-F5344CB8AC3E}">
        <p14:creationId xmlns:p14="http://schemas.microsoft.com/office/powerpoint/2010/main" val="3311477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Accordi di riammissione</a:t>
            </a:r>
            <a:endParaRPr lang="it-IT" dirty="0"/>
          </a:p>
        </p:txBody>
      </p:sp>
      <p:sp>
        <p:nvSpPr>
          <p:cNvPr id="3" name="Segnaposto contenuto 2"/>
          <p:cNvSpPr>
            <a:spLocks noGrp="1"/>
          </p:cNvSpPr>
          <p:nvPr>
            <p:ph idx="1"/>
          </p:nvPr>
        </p:nvSpPr>
        <p:spPr/>
        <p:txBody>
          <a:bodyPr>
            <a:normAutofit lnSpcReduction="10000"/>
          </a:bodyPr>
          <a:lstStyle/>
          <a:p>
            <a:r>
              <a:rPr lang="it-IT" dirty="0" smtClean="0"/>
              <a:t>17 UE</a:t>
            </a:r>
          </a:p>
          <a:p>
            <a:endParaRPr lang="it-IT" dirty="0"/>
          </a:p>
          <a:p>
            <a:r>
              <a:rPr lang="en-US" dirty="0" smtClean="0"/>
              <a:t>Art. </a:t>
            </a:r>
            <a:r>
              <a:rPr lang="en-US" dirty="0"/>
              <a:t>13 </a:t>
            </a:r>
            <a:r>
              <a:rPr lang="en-US" dirty="0" err="1"/>
              <a:t>A</a:t>
            </a:r>
            <a:r>
              <a:rPr lang="en-US" dirty="0" err="1" smtClean="0"/>
              <a:t>ccordo</a:t>
            </a:r>
            <a:r>
              <a:rPr lang="en-US" dirty="0" smtClean="0"/>
              <a:t> di </a:t>
            </a:r>
            <a:r>
              <a:rPr lang="en-US" dirty="0" err="1" smtClean="0"/>
              <a:t>Cotonou</a:t>
            </a:r>
            <a:endParaRPr lang="it-IT" dirty="0" smtClean="0"/>
          </a:p>
          <a:p>
            <a:endParaRPr lang="it-IT" dirty="0"/>
          </a:p>
          <a:p>
            <a:r>
              <a:rPr lang="it-IT" dirty="0" smtClean="0"/>
              <a:t>36 Italia + Sudan e altri di polizia</a:t>
            </a:r>
          </a:p>
          <a:p>
            <a:pPr lvl="1"/>
            <a:r>
              <a:rPr lang="it-IT" dirty="0" smtClean="0"/>
              <a:t>Autonomi accordi</a:t>
            </a:r>
          </a:p>
          <a:p>
            <a:pPr lvl="2"/>
            <a:r>
              <a:rPr lang="it-IT" dirty="0" smtClean="0"/>
              <a:t>Paesi balcanici</a:t>
            </a:r>
          </a:p>
          <a:p>
            <a:pPr lvl="2"/>
            <a:r>
              <a:rPr lang="it-IT" dirty="0" smtClean="0"/>
              <a:t>Paesi UE</a:t>
            </a:r>
          </a:p>
          <a:p>
            <a:pPr lvl="1"/>
            <a:r>
              <a:rPr lang="it-IT" dirty="0" smtClean="0"/>
              <a:t>Esecuzione accordi UE</a:t>
            </a:r>
          </a:p>
          <a:p>
            <a:pPr lvl="1"/>
            <a:r>
              <a:rPr lang="it-IT" dirty="0" smtClean="0"/>
              <a:t>7 Paesi non europei</a:t>
            </a:r>
          </a:p>
        </p:txBody>
      </p:sp>
    </p:spTree>
    <p:extLst>
      <p:ext uri="{BB962C8B-B14F-4D97-AF65-F5344CB8AC3E}">
        <p14:creationId xmlns:p14="http://schemas.microsoft.com/office/powerpoint/2010/main" val="3325450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08582"/>
          </a:xfrm>
        </p:spPr>
        <p:txBody>
          <a:bodyPr>
            <a:normAutofit fontScale="90000"/>
          </a:bodyPr>
          <a:lstStyle/>
          <a:p>
            <a:r>
              <a:rPr lang="it-IT" dirty="0" smtClean="0"/>
              <a:t>Quali differenze con gli accordi di riammissione?</a:t>
            </a:r>
            <a:endParaRPr lang="it-IT" dirty="0"/>
          </a:p>
        </p:txBody>
      </p:sp>
      <p:sp>
        <p:nvSpPr>
          <p:cNvPr id="3" name="Segnaposto contenuto 2"/>
          <p:cNvSpPr>
            <a:spLocks noGrp="1"/>
          </p:cNvSpPr>
          <p:nvPr>
            <p:ph idx="1"/>
          </p:nvPr>
        </p:nvSpPr>
        <p:spPr>
          <a:xfrm>
            <a:off x="838200" y="1337480"/>
            <a:ext cx="10515600" cy="5281683"/>
          </a:xfrm>
        </p:spPr>
        <p:txBody>
          <a:bodyPr>
            <a:normAutofit lnSpcReduction="10000"/>
          </a:bodyPr>
          <a:lstStyle/>
          <a:p>
            <a:r>
              <a:rPr lang="it-IT" dirty="0" smtClean="0"/>
              <a:t>Riservatezza e non pubblicità delle regole applicabili</a:t>
            </a:r>
          </a:p>
          <a:p>
            <a:pPr lvl="1"/>
            <a:r>
              <a:rPr lang="it-IT" dirty="0" smtClean="0"/>
              <a:t>Un po’ di pubblicità esiste perché l’UE e i Governi devono dimostrare di stare facendo qualcosa</a:t>
            </a:r>
          </a:p>
          <a:p>
            <a:r>
              <a:rPr lang="it-IT" dirty="0" smtClean="0"/>
              <a:t>Accertamento identità</a:t>
            </a:r>
          </a:p>
          <a:p>
            <a:pPr lvl="1"/>
            <a:endParaRPr lang="it-IT" dirty="0"/>
          </a:p>
          <a:p>
            <a:r>
              <a:rPr lang="it-IT" dirty="0" smtClean="0"/>
              <a:t>Modalità del rimpatrio</a:t>
            </a:r>
          </a:p>
          <a:p>
            <a:pPr lvl="1"/>
            <a:endParaRPr lang="it-IT" dirty="0"/>
          </a:p>
          <a:p>
            <a:r>
              <a:rPr lang="it-IT" dirty="0" smtClean="0"/>
              <a:t>Numero dei rimpatri</a:t>
            </a:r>
            <a:endParaRPr lang="it-IT" dirty="0"/>
          </a:p>
          <a:p>
            <a:pPr lvl="1"/>
            <a:endParaRPr lang="it-IT" dirty="0" smtClean="0"/>
          </a:p>
          <a:p>
            <a:r>
              <a:rPr lang="it-IT" dirty="0" smtClean="0"/>
              <a:t>Espresso vincolo del rispetto dei diritti umani</a:t>
            </a:r>
          </a:p>
          <a:p>
            <a:pPr lvl="1"/>
            <a:endParaRPr lang="it-IT" dirty="0" smtClean="0"/>
          </a:p>
          <a:p>
            <a:r>
              <a:rPr lang="it-IT" dirty="0" smtClean="0"/>
              <a:t>Previsione di procedure</a:t>
            </a:r>
            <a:endParaRPr lang="it-IT" dirty="0"/>
          </a:p>
        </p:txBody>
      </p:sp>
    </p:spTree>
    <p:extLst>
      <p:ext uri="{BB962C8B-B14F-4D97-AF65-F5344CB8AC3E}">
        <p14:creationId xmlns:p14="http://schemas.microsoft.com/office/powerpoint/2010/main" val="2118779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Stato terzo</a:t>
            </a:r>
            <a:endParaRPr lang="it-IT" dirty="0"/>
          </a:p>
        </p:txBody>
      </p:sp>
      <p:sp>
        <p:nvSpPr>
          <p:cNvPr id="3" name="Segnaposto contenuto 2"/>
          <p:cNvSpPr>
            <a:spLocks noGrp="1"/>
          </p:cNvSpPr>
          <p:nvPr>
            <p:ph idx="1"/>
          </p:nvPr>
        </p:nvSpPr>
        <p:spPr/>
        <p:txBody>
          <a:bodyPr/>
          <a:lstStyle/>
          <a:p>
            <a:r>
              <a:rPr lang="it-IT" dirty="0"/>
              <a:t>P</a:t>
            </a:r>
            <a:r>
              <a:rPr lang="it-IT" dirty="0" smtClean="0"/>
              <a:t>iù facile ottenere il consenso</a:t>
            </a:r>
          </a:p>
          <a:p>
            <a:endParaRPr lang="it-IT" dirty="0"/>
          </a:p>
          <a:p>
            <a:r>
              <a:rPr lang="it-IT" dirty="0" smtClean="0"/>
              <a:t>Politica di rimpatrio poco popolare nei Paesi di origine e transito</a:t>
            </a:r>
          </a:p>
          <a:p>
            <a:endParaRPr lang="it-IT" dirty="0"/>
          </a:p>
          <a:p>
            <a:r>
              <a:rPr lang="it-IT" dirty="0" smtClean="0"/>
              <a:t>Sia rispetto ai propri cittadini sia rispetto ai migranti in transito</a:t>
            </a:r>
          </a:p>
          <a:p>
            <a:endParaRPr lang="it-IT" dirty="0"/>
          </a:p>
          <a:p>
            <a:r>
              <a:rPr lang="it-IT" dirty="0" smtClean="0"/>
              <a:t>Più flessibile: consideriamo anche che gli Stati terzi si impegnano al rimpatrio anche dei migranti in transito</a:t>
            </a:r>
            <a:endParaRPr lang="it-IT" dirty="0"/>
          </a:p>
        </p:txBody>
      </p:sp>
    </p:spTree>
    <p:extLst>
      <p:ext uri="{BB962C8B-B14F-4D97-AF65-F5344CB8AC3E}">
        <p14:creationId xmlns:p14="http://schemas.microsoft.com/office/powerpoint/2010/main" val="3090310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Inefficacia politica di riammissione</a:t>
            </a:r>
            <a:endParaRPr lang="it-IT" dirty="0"/>
          </a:p>
        </p:txBody>
      </p:sp>
      <p:sp>
        <p:nvSpPr>
          <p:cNvPr id="3" name="Segnaposto contenuto 2"/>
          <p:cNvSpPr>
            <a:spLocks noGrp="1"/>
          </p:cNvSpPr>
          <p:nvPr>
            <p:ph idx="1"/>
          </p:nvPr>
        </p:nvSpPr>
        <p:spPr/>
        <p:txBody>
          <a:bodyPr/>
          <a:lstStyle/>
          <a:p>
            <a:r>
              <a:rPr lang="it-IT" dirty="0"/>
              <a:t>Paesi strategici senza accordo di riammissione</a:t>
            </a:r>
            <a:endParaRPr lang="en-US" dirty="0" smtClean="0"/>
          </a:p>
          <a:p>
            <a:pPr lvl="1"/>
            <a:r>
              <a:rPr lang="en-US" dirty="0" smtClean="0"/>
              <a:t>Nigeria</a:t>
            </a:r>
            <a:endParaRPr lang="en-US" dirty="0"/>
          </a:p>
          <a:p>
            <a:pPr lvl="1"/>
            <a:r>
              <a:rPr lang="en-US" dirty="0" smtClean="0"/>
              <a:t>Tunisia</a:t>
            </a:r>
          </a:p>
          <a:p>
            <a:pPr lvl="1"/>
            <a:r>
              <a:rPr lang="en-US" dirty="0" err="1" smtClean="0"/>
              <a:t>Giordania</a:t>
            </a:r>
            <a:r>
              <a:rPr lang="en-US" dirty="0" smtClean="0"/>
              <a:t> </a:t>
            </a:r>
          </a:p>
          <a:p>
            <a:pPr lvl="1"/>
            <a:r>
              <a:rPr lang="en-US" dirty="0" smtClean="0"/>
              <a:t>Morocco </a:t>
            </a:r>
          </a:p>
          <a:p>
            <a:pPr lvl="1"/>
            <a:r>
              <a:rPr lang="en-US" dirty="0" smtClean="0"/>
              <a:t>Algeria</a:t>
            </a:r>
          </a:p>
          <a:p>
            <a:endParaRPr lang="en-US" dirty="0" smtClean="0"/>
          </a:p>
          <a:p>
            <a:r>
              <a:rPr lang="en-US" dirty="0" err="1" smtClean="0"/>
              <a:t>Inefficacia</a:t>
            </a:r>
            <a:r>
              <a:rPr lang="en-US" dirty="0" smtClean="0"/>
              <a:t> di </a:t>
            </a:r>
            <a:r>
              <a:rPr lang="en-US" dirty="0" err="1" smtClean="0"/>
              <a:t>quelli</a:t>
            </a:r>
            <a:r>
              <a:rPr lang="en-US" dirty="0" smtClean="0"/>
              <a:t> </a:t>
            </a:r>
            <a:r>
              <a:rPr lang="en-US" dirty="0" err="1" smtClean="0"/>
              <a:t>già</a:t>
            </a:r>
            <a:r>
              <a:rPr lang="en-US" dirty="0" smtClean="0"/>
              <a:t> </a:t>
            </a:r>
            <a:r>
              <a:rPr lang="en-US" dirty="0" err="1" smtClean="0"/>
              <a:t>conclusi</a:t>
            </a:r>
            <a:endParaRPr lang="en-US" dirty="0"/>
          </a:p>
          <a:p>
            <a:endParaRPr lang="it-IT" dirty="0"/>
          </a:p>
        </p:txBody>
      </p:sp>
    </p:spTree>
    <p:extLst>
      <p:ext uri="{BB962C8B-B14F-4D97-AF65-F5344CB8AC3E}">
        <p14:creationId xmlns:p14="http://schemas.microsoft.com/office/powerpoint/2010/main" val="900640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alternativa</a:t>
            </a:r>
            <a:endParaRPr lang="it-IT" dirty="0"/>
          </a:p>
        </p:txBody>
      </p:sp>
      <p:sp>
        <p:nvSpPr>
          <p:cNvPr id="3" name="Segnaposto contenuto 2"/>
          <p:cNvSpPr>
            <a:spLocks noGrp="1"/>
          </p:cNvSpPr>
          <p:nvPr>
            <p:ph idx="1"/>
          </p:nvPr>
        </p:nvSpPr>
        <p:spPr/>
        <p:txBody>
          <a:bodyPr/>
          <a:lstStyle/>
          <a:p>
            <a:endParaRPr lang="it-IT" dirty="0" smtClean="0"/>
          </a:p>
          <a:p>
            <a:pPr algn="just"/>
            <a:r>
              <a:rPr lang="en-US" dirty="0" smtClean="0"/>
              <a:t>“WITH </a:t>
            </a:r>
            <a:r>
              <a:rPr lang="en-US" dirty="0"/>
              <a:t>COUNTRIES WITH WHICH A FORMAL READMISSION AGREEMENT COULD NOT BE </a:t>
            </a:r>
            <a:r>
              <a:rPr lang="en-US" dirty="0" smtClean="0"/>
              <a:t>PURSUED”</a:t>
            </a:r>
            <a:endParaRPr lang="en-US" dirty="0" smtClean="0"/>
          </a:p>
          <a:p>
            <a:pPr algn="just"/>
            <a:endParaRPr lang="en-US" dirty="0"/>
          </a:p>
          <a:p>
            <a:pPr algn="just"/>
            <a:r>
              <a:rPr lang="en-US" dirty="0" smtClean="0"/>
              <a:t>“THE </a:t>
            </a:r>
            <a:r>
              <a:rPr lang="en-US" dirty="0"/>
              <a:t>COMMISSION FOCUSED ON </a:t>
            </a:r>
            <a:r>
              <a:rPr lang="en-US" b="1" dirty="0"/>
              <a:t>IMPROVING PRACTICAL </a:t>
            </a:r>
            <a:r>
              <a:rPr lang="en-US" b="1" dirty="0" smtClean="0"/>
              <a:t>COOPERATION</a:t>
            </a:r>
          </a:p>
          <a:p>
            <a:pPr lvl="1" algn="just"/>
            <a:r>
              <a:rPr lang="en-US" dirty="0" smtClean="0"/>
              <a:t>THROUGH </a:t>
            </a:r>
            <a:r>
              <a:rPr lang="en-US" dirty="0"/>
              <a:t>OPERATIONAL TOOLS AND INSTRUMENTS SUCH AS STANDARD OPERATIONAL </a:t>
            </a:r>
            <a:r>
              <a:rPr lang="en-US" dirty="0" smtClean="0"/>
              <a:t>PROCEDURES”</a:t>
            </a:r>
            <a:endParaRPr lang="en-US" dirty="0"/>
          </a:p>
          <a:p>
            <a:endParaRPr lang="it-IT" dirty="0"/>
          </a:p>
        </p:txBody>
      </p:sp>
    </p:spTree>
    <p:extLst>
      <p:ext uri="{BB962C8B-B14F-4D97-AF65-F5344CB8AC3E}">
        <p14:creationId xmlns:p14="http://schemas.microsoft.com/office/powerpoint/2010/main" val="357823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03866"/>
          </a:xfrm>
        </p:spPr>
        <p:txBody>
          <a:bodyPr>
            <a:normAutofit fontScale="90000"/>
          </a:bodyPr>
          <a:lstStyle/>
          <a:p>
            <a:r>
              <a:rPr lang="it-IT" dirty="0" smtClean="0"/>
              <a:t>Crisi «Schengen» 2015-2016</a:t>
            </a:r>
            <a:endParaRPr lang="it-IT" dirty="0"/>
          </a:p>
        </p:txBody>
      </p:sp>
      <p:sp>
        <p:nvSpPr>
          <p:cNvPr id="3" name="Segnaposto contenuto 2"/>
          <p:cNvSpPr>
            <a:spLocks noGrp="1"/>
          </p:cNvSpPr>
          <p:nvPr>
            <p:ph idx="1"/>
          </p:nvPr>
        </p:nvSpPr>
        <p:spPr>
          <a:xfrm>
            <a:off x="838200" y="1170532"/>
            <a:ext cx="10515600" cy="5475928"/>
          </a:xfrm>
        </p:spPr>
        <p:txBody>
          <a:bodyPr>
            <a:normAutofit fontScale="92500" lnSpcReduction="10000"/>
          </a:bodyPr>
          <a:lstStyle/>
          <a:p>
            <a:endParaRPr lang="it-IT" dirty="0" smtClean="0"/>
          </a:p>
          <a:p>
            <a:r>
              <a:rPr lang="it-IT" dirty="0" smtClean="0"/>
              <a:t>Ripristino dei controlli Stati UE e Stati balcanici fuori dell’area Schengen</a:t>
            </a:r>
          </a:p>
          <a:p>
            <a:endParaRPr lang="it-IT" dirty="0"/>
          </a:p>
          <a:p>
            <a:r>
              <a:rPr lang="it-IT" dirty="0" smtClean="0"/>
              <a:t>Chiaro che gli Stati membri avrebbero preferito mantenere i controlli e pregiudicare il funzionamento dell’area Schengen, pur di non accogliere altri richiedenti protezione internazionale</a:t>
            </a:r>
          </a:p>
          <a:p>
            <a:endParaRPr lang="it-IT" dirty="0"/>
          </a:p>
          <a:p>
            <a:r>
              <a:rPr lang="it-IT" dirty="0" smtClean="0"/>
              <a:t>Raccomandazione Maggio 2016 per </a:t>
            </a:r>
            <a:r>
              <a:rPr lang="it-IT" dirty="0"/>
              <a:t>un controllo temporaneo alla frontiera interna in circostanze eccezionali in cui </a:t>
            </a:r>
            <a:r>
              <a:rPr lang="it-IT" dirty="0" smtClean="0"/>
              <a:t>è a </a:t>
            </a:r>
            <a:r>
              <a:rPr lang="it-IT" dirty="0"/>
              <a:t>rischio il funzionamento globale dello spazio </a:t>
            </a:r>
            <a:r>
              <a:rPr lang="it-IT" dirty="0" smtClean="0"/>
              <a:t>Schengen</a:t>
            </a:r>
          </a:p>
          <a:p>
            <a:r>
              <a:rPr lang="it-IT" dirty="0" smtClean="0"/>
              <a:t>Cooperazione con la Turchia già contemplata nella tabella </a:t>
            </a:r>
            <a:r>
              <a:rPr lang="it-IT" dirty="0"/>
              <a:t>di marcia, COM(2016)12 del 4 marzo </a:t>
            </a:r>
            <a:r>
              <a:rPr lang="it-IT" dirty="0" smtClean="0"/>
              <a:t>2016 per il ritorno al pieno funzionamento del sistema Schengen</a:t>
            </a:r>
            <a:endParaRPr lang="it-IT" dirty="0"/>
          </a:p>
        </p:txBody>
      </p:sp>
    </p:spTree>
    <p:extLst>
      <p:ext uri="{BB962C8B-B14F-4D97-AF65-F5344CB8AC3E}">
        <p14:creationId xmlns:p14="http://schemas.microsoft.com/office/powerpoint/2010/main" val="2775899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7921" y="274639"/>
            <a:ext cx="10617959" cy="850899"/>
          </a:xfrm>
        </p:spPr>
        <p:txBody>
          <a:bodyPr>
            <a:normAutofit fontScale="90000"/>
          </a:bodyPr>
          <a:lstStyle/>
          <a:p>
            <a:pPr>
              <a:defRPr/>
            </a:pPr>
            <a:r>
              <a:rPr lang="it-IT" dirty="0"/>
              <a:t/>
            </a:r>
            <a:br>
              <a:rPr lang="it-IT" dirty="0"/>
            </a:br>
            <a:r>
              <a:rPr lang="en-US" dirty="0"/>
              <a:t> </a:t>
            </a:r>
            <a:r>
              <a:rPr lang="en-US" dirty="0" err="1" smtClean="0"/>
              <a:t>Nuovo</a:t>
            </a:r>
            <a:r>
              <a:rPr lang="en-US" dirty="0" smtClean="0"/>
              <a:t> </a:t>
            </a:r>
            <a:r>
              <a:rPr lang="en-US" dirty="0" err="1" smtClean="0"/>
              <a:t>quadro</a:t>
            </a:r>
            <a:r>
              <a:rPr lang="en-US" dirty="0" smtClean="0"/>
              <a:t> di </a:t>
            </a:r>
            <a:r>
              <a:rPr lang="en-US" dirty="0" err="1" smtClean="0"/>
              <a:t>partenariato</a:t>
            </a:r>
            <a:r>
              <a:rPr lang="en-US" dirty="0" smtClean="0"/>
              <a:t> con </a:t>
            </a:r>
            <a:r>
              <a:rPr lang="en-US" dirty="0" err="1" smtClean="0"/>
              <a:t>i</a:t>
            </a:r>
            <a:r>
              <a:rPr lang="en-US" dirty="0" smtClean="0"/>
              <a:t> </a:t>
            </a:r>
            <a:r>
              <a:rPr lang="en-US" dirty="0" err="1" smtClean="0"/>
              <a:t>Paesi</a:t>
            </a:r>
            <a:r>
              <a:rPr lang="en-US" dirty="0" smtClean="0"/>
              <a:t> </a:t>
            </a:r>
            <a:r>
              <a:rPr lang="en-US" dirty="0" err="1" smtClean="0"/>
              <a:t>terzi</a:t>
            </a:r>
            <a:r>
              <a:rPr lang="en-US" dirty="0" smtClean="0"/>
              <a:t> 7.06.2016</a:t>
            </a:r>
            <a:br>
              <a:rPr lang="en-US" dirty="0" smtClean="0"/>
            </a:br>
            <a:endParaRPr lang="it-IT" b="1" dirty="0"/>
          </a:p>
        </p:txBody>
      </p:sp>
      <p:sp>
        <p:nvSpPr>
          <p:cNvPr id="64515" name="Segnaposto contenuto 2"/>
          <p:cNvSpPr>
            <a:spLocks noGrp="1"/>
          </p:cNvSpPr>
          <p:nvPr>
            <p:ph idx="1"/>
          </p:nvPr>
        </p:nvSpPr>
        <p:spPr>
          <a:xfrm>
            <a:off x="532263" y="1125538"/>
            <a:ext cx="11148875" cy="5575513"/>
          </a:xfrm>
        </p:spPr>
        <p:txBody>
          <a:bodyPr/>
          <a:lstStyle/>
          <a:p>
            <a:r>
              <a:rPr lang="it-IT" altLang="it-IT" sz="1800" dirty="0"/>
              <a:t>Fondi aggiuntivi </a:t>
            </a:r>
          </a:p>
          <a:p>
            <a:pPr lvl="1"/>
            <a:r>
              <a:rPr lang="it-IT" altLang="it-IT" sz="1400" dirty="0"/>
              <a:t>Modello è l’EFSI (</a:t>
            </a:r>
            <a:r>
              <a:rPr lang="it-IT" altLang="it-IT" sz="1400" dirty="0" err="1"/>
              <a:t>European</a:t>
            </a:r>
            <a:r>
              <a:rPr lang="it-IT" altLang="it-IT" sz="1400" dirty="0"/>
              <a:t> Fund for Strategic Investments)</a:t>
            </a:r>
          </a:p>
          <a:p>
            <a:pPr lvl="1"/>
            <a:r>
              <a:rPr lang="it-IT" altLang="it-IT" sz="1800" dirty="0"/>
              <a:t>Cambiamento da sviluppo a investimento</a:t>
            </a:r>
          </a:p>
          <a:p>
            <a:r>
              <a:rPr lang="it-IT" altLang="it-IT" sz="1800" dirty="0"/>
              <a:t>Cooperazione nella lotta ai trafficanti e nella corretta gestione dei flussi migratori</a:t>
            </a:r>
          </a:p>
          <a:p>
            <a:r>
              <a:rPr lang="it-IT" altLang="it-IT" sz="1800" dirty="0"/>
              <a:t>Contenimento dei flussi migratori</a:t>
            </a:r>
          </a:p>
          <a:p>
            <a:pPr lvl="1"/>
            <a:r>
              <a:rPr lang="it-IT" altLang="it-IT" sz="1800" dirty="0"/>
              <a:t>Riammissione</a:t>
            </a:r>
          </a:p>
          <a:p>
            <a:pPr lvl="1"/>
            <a:r>
              <a:rPr lang="it-IT" altLang="it-IT" sz="1800" dirty="0"/>
              <a:t>assistere al meglio la gestione dell’immigrazione nei Paesi dell’Africa e del Corno d’Africa</a:t>
            </a:r>
          </a:p>
          <a:p>
            <a:r>
              <a:rPr lang="it-IT" altLang="it-IT" sz="1800" dirty="0"/>
              <a:t>«Più progressi più aiuti»</a:t>
            </a:r>
          </a:p>
          <a:p>
            <a:pPr lvl="1"/>
            <a:r>
              <a:rPr lang="it-IT" altLang="it-IT" sz="1800" dirty="0"/>
              <a:t>Assistenza e politiche UE per creare incentivi all’Attuazione accordi di riammissione esistenti e alla conclusione di nuovi accordi</a:t>
            </a:r>
          </a:p>
          <a:p>
            <a:r>
              <a:rPr lang="it-IT" altLang="it-IT" sz="1800" dirty="0"/>
              <a:t>Risorse per</a:t>
            </a:r>
          </a:p>
          <a:p>
            <a:pPr lvl="1"/>
            <a:r>
              <a:rPr lang="it-IT" altLang="it-IT" sz="1800" dirty="0"/>
              <a:t>programmi regionali di sviluppo e protezione</a:t>
            </a:r>
          </a:p>
          <a:p>
            <a:pPr lvl="1"/>
            <a:r>
              <a:rPr lang="it-IT" altLang="it-IT" sz="1800" dirty="0"/>
              <a:t>assistenza umanitaria</a:t>
            </a:r>
          </a:p>
          <a:p>
            <a:pPr lvl="1"/>
            <a:r>
              <a:rPr lang="it-IT" altLang="it-IT" sz="1800" dirty="0"/>
              <a:t>stabilizzazione e assistenza allo sviluppo in Siria</a:t>
            </a:r>
          </a:p>
          <a:p>
            <a:pPr lvl="1"/>
            <a:r>
              <a:rPr lang="it-IT" altLang="it-IT" sz="1800" dirty="0"/>
              <a:t>nell’assistenza dei rifugiati siriani in Libano, Giordania, Turchia e Iraq</a:t>
            </a:r>
          </a:p>
          <a:p>
            <a:r>
              <a:rPr lang="it-IT" altLang="it-IT" sz="1800" dirty="0"/>
              <a:t>Centro multifunzionale in Niger, Paese di transito di diverse rotte migratorie e considerato per questo cruciale dalla Commissione europea</a:t>
            </a:r>
          </a:p>
          <a:p>
            <a:endParaRPr lang="it-IT" altLang="it-IT" sz="1800" dirty="0"/>
          </a:p>
        </p:txBody>
      </p:sp>
    </p:spTree>
    <p:extLst>
      <p:ext uri="{BB962C8B-B14F-4D97-AF65-F5344CB8AC3E}">
        <p14:creationId xmlns:p14="http://schemas.microsoft.com/office/powerpoint/2010/main" val="387108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olo 1"/>
          <p:cNvSpPr>
            <a:spLocks noGrp="1"/>
          </p:cNvSpPr>
          <p:nvPr>
            <p:ph type="title"/>
          </p:nvPr>
        </p:nvSpPr>
        <p:spPr>
          <a:xfrm>
            <a:off x="436729" y="476251"/>
            <a:ext cx="9835986" cy="993775"/>
          </a:xfrm>
        </p:spPr>
        <p:txBody>
          <a:bodyPr>
            <a:normAutofit fontScale="90000"/>
          </a:bodyPr>
          <a:lstStyle/>
          <a:p>
            <a:r>
              <a:rPr lang="it-IT" altLang="it-IT" smtClean="0"/>
              <a:t>Migration Compact -  Governo italiano 15.4.’16</a:t>
            </a:r>
          </a:p>
        </p:txBody>
      </p:sp>
      <p:sp>
        <p:nvSpPr>
          <p:cNvPr id="63491" name="Segnaposto contenuto 2"/>
          <p:cNvSpPr>
            <a:spLocks noGrp="1"/>
          </p:cNvSpPr>
          <p:nvPr>
            <p:ph idx="1"/>
          </p:nvPr>
        </p:nvSpPr>
        <p:spPr/>
        <p:txBody>
          <a:bodyPr/>
          <a:lstStyle/>
          <a:p>
            <a:r>
              <a:rPr lang="it-IT" altLang="it-IT" dirty="0" smtClean="0"/>
              <a:t>Cooperazione con i Paesi africani</a:t>
            </a:r>
          </a:p>
          <a:p>
            <a:endParaRPr lang="it-IT" altLang="it-IT" dirty="0" smtClean="0"/>
          </a:p>
          <a:p>
            <a:r>
              <a:rPr lang="it-IT" altLang="it-IT" dirty="0" smtClean="0"/>
              <a:t>Maggiore coerenza tra i programmi esistenti</a:t>
            </a:r>
          </a:p>
          <a:p>
            <a:endParaRPr lang="it-IT" altLang="it-IT" dirty="0" smtClean="0"/>
          </a:p>
          <a:p>
            <a:r>
              <a:rPr lang="it-IT" altLang="it-IT" dirty="0" smtClean="0"/>
              <a:t>Risorse economiche aggiuntive </a:t>
            </a:r>
          </a:p>
          <a:p>
            <a:pPr lvl="1"/>
            <a:r>
              <a:rPr lang="it-IT" altLang="it-IT" dirty="0" smtClean="0"/>
              <a:t>Fondi fiduciari</a:t>
            </a:r>
          </a:p>
          <a:p>
            <a:pPr lvl="1"/>
            <a:r>
              <a:rPr lang="it-IT" altLang="it-IT" dirty="0" err="1" smtClean="0"/>
              <a:t>Eurobonds</a:t>
            </a:r>
            <a:endParaRPr lang="it-IT" altLang="it-IT" dirty="0" smtClean="0"/>
          </a:p>
        </p:txBody>
      </p:sp>
    </p:spTree>
    <p:extLst>
      <p:ext uri="{BB962C8B-B14F-4D97-AF65-F5344CB8AC3E}">
        <p14:creationId xmlns:p14="http://schemas.microsoft.com/office/powerpoint/2010/main" val="1638031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Terzo rapporto di attuazione COM(2017)2015 del 2 marzo 2017</a:t>
            </a:r>
            <a:endParaRPr lang="it-IT" dirty="0"/>
          </a:p>
        </p:txBody>
      </p:sp>
      <p:sp>
        <p:nvSpPr>
          <p:cNvPr id="3" name="Segnaposto contenuto 2"/>
          <p:cNvSpPr>
            <a:spLocks noGrp="1"/>
          </p:cNvSpPr>
          <p:nvPr>
            <p:ph idx="1"/>
          </p:nvPr>
        </p:nvSpPr>
        <p:spPr/>
        <p:txBody>
          <a:bodyPr>
            <a:normAutofit lnSpcReduction="10000"/>
          </a:bodyPr>
          <a:lstStyle/>
          <a:p>
            <a:r>
              <a:rPr lang="en-US" dirty="0"/>
              <a:t>There has been a clear decline in departures of migrants from </a:t>
            </a:r>
            <a:r>
              <a:rPr lang="en-US" dirty="0" err="1"/>
              <a:t>Agadez</a:t>
            </a:r>
            <a:r>
              <a:rPr lang="en-US" dirty="0"/>
              <a:t> towards </a:t>
            </a:r>
            <a:r>
              <a:rPr lang="en-US" dirty="0" smtClean="0"/>
              <a:t>Europe</a:t>
            </a:r>
          </a:p>
          <a:p>
            <a:pPr lvl="1"/>
            <a:endParaRPr lang="en-US" dirty="0"/>
          </a:p>
          <a:p>
            <a:pPr lvl="1"/>
            <a:r>
              <a:rPr lang="en-US" dirty="0" smtClean="0"/>
              <a:t>70 </a:t>
            </a:r>
            <a:r>
              <a:rPr lang="en-US" dirty="0"/>
              <a:t>000 </a:t>
            </a:r>
            <a:r>
              <a:rPr lang="en-US" dirty="0" err="1" smtClean="0"/>
              <a:t>partenze</a:t>
            </a:r>
            <a:r>
              <a:rPr lang="en-US" dirty="0" smtClean="0"/>
              <a:t> </a:t>
            </a:r>
            <a:r>
              <a:rPr lang="en-US" dirty="0" err="1" smtClean="0"/>
              <a:t>nel</a:t>
            </a:r>
            <a:r>
              <a:rPr lang="en-US" dirty="0" smtClean="0"/>
              <a:t> </a:t>
            </a:r>
            <a:r>
              <a:rPr lang="en-US" dirty="0" err="1" smtClean="0"/>
              <a:t>maggio</a:t>
            </a:r>
            <a:r>
              <a:rPr lang="en-US" dirty="0" smtClean="0"/>
              <a:t> 2016</a:t>
            </a:r>
          </a:p>
          <a:p>
            <a:pPr lvl="1"/>
            <a:r>
              <a:rPr lang="en-US" dirty="0" smtClean="0"/>
              <a:t>6 </a:t>
            </a:r>
            <a:r>
              <a:rPr lang="en-US" dirty="0"/>
              <a:t>524 </a:t>
            </a:r>
            <a:r>
              <a:rPr lang="en-US" dirty="0" err="1" smtClean="0"/>
              <a:t>nel</a:t>
            </a:r>
            <a:r>
              <a:rPr lang="en-US" dirty="0" smtClean="0"/>
              <a:t> </a:t>
            </a:r>
            <a:r>
              <a:rPr lang="en-US" dirty="0" err="1" smtClean="0"/>
              <a:t>gennaio</a:t>
            </a:r>
            <a:r>
              <a:rPr lang="en-US" dirty="0" smtClean="0"/>
              <a:t> </a:t>
            </a:r>
            <a:r>
              <a:rPr lang="en-US" dirty="0" err="1" smtClean="0"/>
              <a:t>gennaio</a:t>
            </a:r>
            <a:r>
              <a:rPr lang="en-US" dirty="0" smtClean="0"/>
              <a:t> 2017</a:t>
            </a:r>
          </a:p>
          <a:p>
            <a:endParaRPr lang="en-US" dirty="0"/>
          </a:p>
          <a:p>
            <a:r>
              <a:rPr lang="en-US" dirty="0" err="1" smtClean="0"/>
              <a:t>Nel</a:t>
            </a:r>
            <a:r>
              <a:rPr lang="en-US" dirty="0" smtClean="0"/>
              <a:t> 2016 </a:t>
            </a:r>
            <a:r>
              <a:rPr lang="en-US" dirty="0" err="1" smtClean="0"/>
              <a:t>raddopiato</a:t>
            </a:r>
            <a:r>
              <a:rPr lang="en-US" dirty="0" smtClean="0"/>
              <a:t> </a:t>
            </a:r>
            <a:r>
              <a:rPr lang="en-US" dirty="0" err="1" smtClean="0"/>
              <a:t>il</a:t>
            </a:r>
            <a:r>
              <a:rPr lang="en-US" dirty="0" smtClean="0"/>
              <a:t> </a:t>
            </a:r>
            <a:r>
              <a:rPr lang="en-US" dirty="0" err="1" smtClean="0"/>
              <a:t>numero</a:t>
            </a:r>
            <a:r>
              <a:rPr lang="en-US" dirty="0" smtClean="0"/>
              <a:t> delle </a:t>
            </a:r>
            <a:r>
              <a:rPr lang="en-US" dirty="0" err="1" smtClean="0"/>
              <a:t>persone</a:t>
            </a:r>
            <a:r>
              <a:rPr lang="en-US" dirty="0" smtClean="0"/>
              <a:t> </a:t>
            </a:r>
            <a:r>
              <a:rPr lang="en-US" dirty="0" err="1" smtClean="0"/>
              <a:t>assistite</a:t>
            </a:r>
            <a:r>
              <a:rPr lang="en-US" dirty="0" smtClean="0"/>
              <a:t> </a:t>
            </a:r>
            <a:r>
              <a:rPr lang="en-US" dirty="0" err="1" smtClean="0"/>
              <a:t>nel</a:t>
            </a:r>
            <a:r>
              <a:rPr lang="en-US" dirty="0" smtClean="0"/>
              <a:t> </a:t>
            </a:r>
            <a:r>
              <a:rPr lang="en-US" dirty="0" err="1" smtClean="0"/>
              <a:t>centro</a:t>
            </a:r>
            <a:r>
              <a:rPr lang="en-US" dirty="0" smtClean="0"/>
              <a:t> IOM </a:t>
            </a:r>
            <a:r>
              <a:rPr lang="en-US" dirty="0" err="1" smtClean="0"/>
              <a:t>rispetto</a:t>
            </a:r>
            <a:r>
              <a:rPr lang="en-US" dirty="0" smtClean="0"/>
              <a:t> </a:t>
            </a:r>
            <a:r>
              <a:rPr lang="en-US" dirty="0" err="1" smtClean="0"/>
              <a:t>allo</a:t>
            </a:r>
            <a:r>
              <a:rPr lang="en-US" dirty="0" smtClean="0"/>
              <a:t> </a:t>
            </a:r>
            <a:r>
              <a:rPr lang="en-US" dirty="0" err="1" smtClean="0"/>
              <a:t>stesso</a:t>
            </a:r>
            <a:r>
              <a:rPr lang="en-US" dirty="0" smtClean="0"/>
              <a:t> anno, </a:t>
            </a:r>
            <a:r>
              <a:rPr lang="en-US" dirty="0" err="1" smtClean="0"/>
              <a:t>arrivando</a:t>
            </a:r>
            <a:r>
              <a:rPr lang="en-US" dirty="0" smtClean="0"/>
              <a:t> a 15 </a:t>
            </a:r>
            <a:r>
              <a:rPr lang="en-US" dirty="0"/>
              <a:t>000 </a:t>
            </a:r>
            <a:r>
              <a:rPr lang="en-US" dirty="0" err="1" smtClean="0"/>
              <a:t>persone</a:t>
            </a:r>
            <a:r>
              <a:rPr lang="en-US" dirty="0" smtClean="0"/>
              <a:t> </a:t>
            </a:r>
            <a:r>
              <a:rPr lang="en-US" dirty="0" err="1" smtClean="0"/>
              <a:t>assistite</a:t>
            </a:r>
            <a:endParaRPr lang="en-US" dirty="0" smtClean="0"/>
          </a:p>
          <a:p>
            <a:endParaRPr lang="en-US" dirty="0"/>
          </a:p>
          <a:p>
            <a:r>
              <a:rPr lang="en-US" dirty="0" smtClean="0"/>
              <a:t>5000 </a:t>
            </a:r>
            <a:r>
              <a:rPr lang="en-US" dirty="0" err="1" smtClean="0"/>
              <a:t>oggetto</a:t>
            </a:r>
            <a:r>
              <a:rPr lang="en-US" dirty="0" smtClean="0"/>
              <a:t> di </a:t>
            </a:r>
            <a:r>
              <a:rPr lang="en-US" dirty="0" err="1" smtClean="0"/>
              <a:t>rimpatrio</a:t>
            </a:r>
            <a:r>
              <a:rPr lang="en-US" dirty="0" smtClean="0"/>
              <a:t> </a:t>
            </a:r>
            <a:r>
              <a:rPr lang="en-US" dirty="0" err="1" smtClean="0"/>
              <a:t>assistito</a:t>
            </a:r>
            <a:endParaRPr lang="it-IT" dirty="0"/>
          </a:p>
        </p:txBody>
      </p:sp>
    </p:spTree>
    <p:extLst>
      <p:ext uri="{BB962C8B-B14F-4D97-AF65-F5344CB8AC3E}">
        <p14:creationId xmlns:p14="http://schemas.microsoft.com/office/powerpoint/2010/main" val="2788829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olo 1"/>
          <p:cNvSpPr>
            <a:spLocks noGrp="1"/>
          </p:cNvSpPr>
          <p:nvPr>
            <p:ph type="title"/>
          </p:nvPr>
        </p:nvSpPr>
        <p:spPr/>
        <p:txBody>
          <a:bodyPr/>
          <a:lstStyle/>
          <a:p>
            <a:r>
              <a:rPr lang="it-IT" altLang="it-IT" smtClean="0"/>
              <a:t>I flussi continueranno</a:t>
            </a:r>
          </a:p>
        </p:txBody>
      </p:sp>
      <p:sp>
        <p:nvSpPr>
          <p:cNvPr id="67587" name="Segnaposto contenuto 2"/>
          <p:cNvSpPr>
            <a:spLocks noGrp="1"/>
          </p:cNvSpPr>
          <p:nvPr>
            <p:ph idx="1"/>
          </p:nvPr>
        </p:nvSpPr>
        <p:spPr>
          <a:xfrm>
            <a:off x="838200" y="1825625"/>
            <a:ext cx="10515600" cy="4657062"/>
          </a:xfrm>
        </p:spPr>
        <p:txBody>
          <a:bodyPr>
            <a:normAutofit lnSpcReduction="10000"/>
          </a:bodyPr>
          <a:lstStyle/>
          <a:p>
            <a:r>
              <a:rPr lang="it-IT" altLang="it-IT" dirty="0" smtClean="0"/>
              <a:t>I flussi continueranno</a:t>
            </a:r>
          </a:p>
          <a:p>
            <a:pPr lvl="1"/>
            <a:r>
              <a:rPr lang="it-IT" altLang="it-IT" dirty="0" smtClean="0"/>
              <a:t>A meno che non siano interrotti dagli stessi Paesi di origine e di transito</a:t>
            </a:r>
          </a:p>
          <a:p>
            <a:pPr lvl="2"/>
            <a:r>
              <a:rPr lang="it-IT" altLang="it-IT" dirty="0" smtClean="0"/>
              <a:t>V. accordi informali con Paesi Sub Sahariani</a:t>
            </a:r>
          </a:p>
          <a:p>
            <a:pPr lvl="2"/>
            <a:endParaRPr lang="it-IT" altLang="it-IT" dirty="0" smtClean="0"/>
          </a:p>
          <a:p>
            <a:r>
              <a:rPr lang="it-IT" altLang="it-IT" dirty="0" smtClean="0"/>
              <a:t>La cooperazione può dare i propri frutti nell’arco di almeno una generazione</a:t>
            </a:r>
          </a:p>
          <a:p>
            <a:r>
              <a:rPr lang="it-IT" altLang="it-IT" dirty="0"/>
              <a:t>Problema: </a:t>
            </a:r>
          </a:p>
          <a:p>
            <a:pPr lvl="1"/>
            <a:r>
              <a:rPr lang="it-IT" altLang="it-IT" dirty="0"/>
              <a:t>Preservare la </a:t>
            </a:r>
            <a:r>
              <a:rPr lang="it-IT" altLang="it-IT" sz="4000" dirty="0"/>
              <a:t>solidarietà </a:t>
            </a:r>
            <a:r>
              <a:rPr lang="it-IT" altLang="it-IT" dirty="0"/>
              <a:t>nella politica di cooperazione allo sviluppo</a:t>
            </a:r>
          </a:p>
          <a:p>
            <a:pPr lvl="1"/>
            <a:r>
              <a:rPr lang="it-IT" altLang="it-IT" dirty="0"/>
              <a:t>Principi diversi da quelli della dimensione esterna dello spazio di libertà, sicurezza e giustizia</a:t>
            </a:r>
          </a:p>
          <a:p>
            <a:pPr lvl="1"/>
            <a:r>
              <a:rPr lang="it-IT" altLang="it-IT" dirty="0"/>
              <a:t>Rischio di violazione del diritto umano di lasciare ogni Paese, compreso il proprio?</a:t>
            </a:r>
          </a:p>
          <a:p>
            <a:endParaRPr lang="it-IT" altLang="it-IT" dirty="0"/>
          </a:p>
          <a:p>
            <a:endParaRPr lang="it-IT" altLang="it-IT" dirty="0" smtClean="0"/>
          </a:p>
          <a:p>
            <a:endParaRPr lang="it-IT" altLang="it-IT" dirty="0" smtClean="0"/>
          </a:p>
        </p:txBody>
      </p:sp>
    </p:spTree>
    <p:extLst>
      <p:ext uri="{BB962C8B-B14F-4D97-AF65-F5344CB8AC3E}">
        <p14:creationId xmlns:p14="http://schemas.microsoft.com/office/powerpoint/2010/main" val="4250142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01352"/>
            <a:ext cx="10515600" cy="590218"/>
          </a:xfrm>
        </p:spPr>
        <p:txBody>
          <a:bodyPr>
            <a:normAutofit fontScale="90000"/>
          </a:bodyPr>
          <a:lstStyle/>
          <a:p>
            <a:r>
              <a:rPr lang="it-IT" dirty="0" smtClean="0"/>
              <a:t>Cosa fare?</a:t>
            </a:r>
            <a:endParaRPr lang="it-IT" dirty="0"/>
          </a:p>
        </p:txBody>
      </p:sp>
      <p:sp>
        <p:nvSpPr>
          <p:cNvPr id="3" name="Segnaposto contenuto 2"/>
          <p:cNvSpPr>
            <a:spLocks noGrp="1"/>
          </p:cNvSpPr>
          <p:nvPr>
            <p:ph idx="1"/>
          </p:nvPr>
        </p:nvSpPr>
        <p:spPr>
          <a:xfrm>
            <a:off x="838200" y="791570"/>
            <a:ext cx="10515600" cy="5786651"/>
          </a:xfrm>
        </p:spPr>
        <p:txBody>
          <a:bodyPr>
            <a:normAutofit fontScale="92500" lnSpcReduction="20000"/>
          </a:bodyPr>
          <a:lstStyle/>
          <a:p>
            <a:r>
              <a:rPr lang="it-IT" dirty="0" smtClean="0"/>
              <a:t>L’UE e i Governi hanno scelto questa strategia per risolvere la crisi dei migranti e salvare se stessi e l’UE</a:t>
            </a:r>
          </a:p>
          <a:p>
            <a:r>
              <a:rPr lang="it-IT" dirty="0"/>
              <a:t>Non ci sarà una Corte suprema che </a:t>
            </a:r>
            <a:r>
              <a:rPr lang="it-IT" dirty="0" smtClean="0"/>
              <a:t>avrà il coraggio di accertare l’illegittimità delle soluzioni adottate</a:t>
            </a:r>
          </a:p>
          <a:p>
            <a:endParaRPr lang="it-IT" dirty="0" smtClean="0"/>
          </a:p>
          <a:p>
            <a:r>
              <a:rPr lang="it-IT" dirty="0" smtClean="0"/>
              <a:t>Non ci sarà una modifica radicale del SECA</a:t>
            </a:r>
            <a:endParaRPr lang="it-IT" dirty="0"/>
          </a:p>
          <a:p>
            <a:endParaRPr lang="it-IT" dirty="0" smtClean="0"/>
          </a:p>
          <a:p>
            <a:r>
              <a:rPr lang="it-IT" dirty="0" smtClean="0"/>
              <a:t>Non avremo mai la forza di fermare il processo in corso</a:t>
            </a:r>
            <a:endParaRPr lang="it-IT" dirty="0"/>
          </a:p>
          <a:p>
            <a:r>
              <a:rPr lang="it-IT" dirty="0" smtClean="0"/>
              <a:t>Ma almeno abbiamo il dovere di conoscere e di capire dove stiamo andando e, soprattutto, di sapere che fine faranno le persone bloccate in transito o non partite e quali conseguenze si produrranno per i Paesi di transito</a:t>
            </a:r>
          </a:p>
          <a:p>
            <a:r>
              <a:rPr lang="it-IT" dirty="0" smtClean="0"/>
              <a:t>Perché si potrà anche sostenere che non vi sono accordi ma una cosa è certa: oggi, in questo momento, ci sono persone vere in carne e ossa, che vivono in un limbo spacciato come l’unica soluzione possibile</a:t>
            </a:r>
            <a:r>
              <a:rPr lang="it-IT" dirty="0"/>
              <a:t> </a:t>
            </a:r>
            <a:r>
              <a:rPr lang="it-IT" dirty="0" smtClean="0"/>
              <a:t>per salvare le loro vite </a:t>
            </a:r>
          </a:p>
        </p:txBody>
      </p:sp>
    </p:spTree>
    <p:extLst>
      <p:ext uri="{BB962C8B-B14F-4D97-AF65-F5344CB8AC3E}">
        <p14:creationId xmlns:p14="http://schemas.microsoft.com/office/powerpoint/2010/main" val="71189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Soluzione</a:t>
            </a:r>
            <a:r>
              <a:rPr lang="it-IT" dirty="0"/>
              <a:t>: una misura straordinaria di rimpatrio di migranti irregolari e di richiedenti asilo</a:t>
            </a:r>
            <a:br>
              <a:rPr lang="it-IT" dirty="0"/>
            </a:br>
            <a:endParaRPr lang="it-IT" dirty="0"/>
          </a:p>
        </p:txBody>
      </p:sp>
      <p:sp>
        <p:nvSpPr>
          <p:cNvPr id="3" name="Segnaposto contenuto 2"/>
          <p:cNvSpPr>
            <a:spLocks noGrp="1"/>
          </p:cNvSpPr>
          <p:nvPr>
            <p:ph idx="1"/>
          </p:nvPr>
        </p:nvSpPr>
        <p:spPr/>
        <p:txBody>
          <a:bodyPr/>
          <a:lstStyle/>
          <a:p>
            <a:endParaRPr lang="it-IT" dirty="0" smtClean="0"/>
          </a:p>
          <a:p>
            <a:r>
              <a:rPr lang="it-IT" dirty="0" smtClean="0"/>
              <a:t>Decisa </a:t>
            </a:r>
            <a:r>
              <a:rPr lang="it-IT" dirty="0"/>
              <a:t>con grande coesione da parte degli SM</a:t>
            </a:r>
            <a:endParaRPr lang="it-IT" dirty="0" smtClean="0"/>
          </a:p>
          <a:p>
            <a:pPr algn="just"/>
            <a:endParaRPr lang="it-IT" dirty="0" smtClean="0"/>
          </a:p>
          <a:p>
            <a:pPr algn="just"/>
            <a:endParaRPr lang="it-IT" dirty="0" smtClean="0"/>
          </a:p>
          <a:p>
            <a:pPr algn="just"/>
            <a:r>
              <a:rPr lang="it-IT" dirty="0" smtClean="0"/>
              <a:t>L’Unione </a:t>
            </a:r>
            <a:r>
              <a:rPr lang="it-IT" dirty="0"/>
              <a:t>e, in particolare, i Capi di Stato e di Governo non hanno mai neanche accennato all’adozione di una misura straordinaria di carattere umanitario</a:t>
            </a:r>
          </a:p>
          <a:p>
            <a:pPr algn="just"/>
            <a:endParaRPr lang="it-IT" dirty="0"/>
          </a:p>
        </p:txBody>
      </p:sp>
    </p:spTree>
    <p:extLst>
      <p:ext uri="{BB962C8B-B14F-4D97-AF65-F5344CB8AC3E}">
        <p14:creationId xmlns:p14="http://schemas.microsoft.com/office/powerpoint/2010/main" val="194670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olo 1"/>
          <p:cNvSpPr>
            <a:spLocks noGrp="1"/>
          </p:cNvSpPr>
          <p:nvPr>
            <p:ph type="title"/>
          </p:nvPr>
        </p:nvSpPr>
        <p:spPr>
          <a:xfrm>
            <a:off x="1197735" y="436429"/>
            <a:ext cx="8687069" cy="812822"/>
          </a:xfrm>
        </p:spPr>
        <p:txBody>
          <a:bodyPr>
            <a:normAutofit/>
          </a:bodyPr>
          <a:lstStyle/>
          <a:p>
            <a:r>
              <a:rPr lang="it-IT" altLang="it-IT" dirty="0" smtClean="0"/>
              <a:t>ACCORDO UE- Turchia 18 marzo 2016</a:t>
            </a:r>
          </a:p>
        </p:txBody>
      </p:sp>
      <p:sp>
        <p:nvSpPr>
          <p:cNvPr id="3" name="Segnaposto contenuto 2"/>
          <p:cNvSpPr>
            <a:spLocks noGrp="1"/>
          </p:cNvSpPr>
          <p:nvPr>
            <p:ph idx="1"/>
          </p:nvPr>
        </p:nvSpPr>
        <p:spPr>
          <a:xfrm>
            <a:off x="631065" y="1352282"/>
            <a:ext cx="10315977" cy="5138670"/>
          </a:xfrm>
        </p:spPr>
        <p:txBody>
          <a:bodyPr>
            <a:normAutofit fontScale="92500"/>
          </a:bodyPr>
          <a:lstStyle/>
          <a:p>
            <a:pPr>
              <a:defRPr/>
            </a:pPr>
            <a:r>
              <a:rPr lang="it-IT" dirty="0" smtClean="0"/>
              <a:t>Rimpatrio dei migranti irregolari arrivati nelle isole greche dalla Turchia a partire dal 20 marzo 2016</a:t>
            </a:r>
          </a:p>
          <a:p>
            <a:pPr>
              <a:defRPr/>
            </a:pPr>
            <a:r>
              <a:rPr lang="it-IT" dirty="0" smtClean="0"/>
              <a:t>Per ogni siriano rimpatriato uno sarà reinsediato, meccanismo 1:1</a:t>
            </a:r>
          </a:p>
          <a:p>
            <a:pPr>
              <a:defRPr/>
            </a:pPr>
            <a:r>
              <a:rPr lang="it-IT" dirty="0" smtClean="0"/>
              <a:t>La Turchia impedirà l’accesso dei migranti irregolari via terra o via mare</a:t>
            </a:r>
          </a:p>
          <a:p>
            <a:pPr>
              <a:defRPr/>
            </a:pPr>
            <a:r>
              <a:rPr lang="it-IT" dirty="0" smtClean="0"/>
              <a:t>Programma di Ammissione umanitaria su base volontaria</a:t>
            </a:r>
          </a:p>
          <a:p>
            <a:pPr>
              <a:defRPr/>
            </a:pPr>
            <a:r>
              <a:rPr lang="it-IT" dirty="0" smtClean="0"/>
              <a:t>Liberalizzazione dei visti</a:t>
            </a:r>
          </a:p>
          <a:p>
            <a:pPr>
              <a:defRPr/>
            </a:pPr>
            <a:r>
              <a:rPr lang="it-IT" dirty="0" smtClean="0"/>
              <a:t>Finanziamento da parte dell’UE: 3 Miliardi più altri 3 grazie al programma di sostegno per i rifugiati in Turchia</a:t>
            </a:r>
          </a:p>
          <a:p>
            <a:pPr>
              <a:defRPr/>
            </a:pPr>
            <a:r>
              <a:rPr lang="it-IT" dirty="0" smtClean="0"/>
              <a:t>Unione doganale</a:t>
            </a:r>
            <a:endParaRPr lang="it-IT" dirty="0"/>
          </a:p>
          <a:p>
            <a:pPr>
              <a:defRPr/>
            </a:pPr>
            <a:r>
              <a:rPr lang="it-IT" dirty="0" smtClean="0"/>
              <a:t>Processo di adesione</a:t>
            </a:r>
          </a:p>
          <a:p>
            <a:pPr>
              <a:defRPr/>
            </a:pPr>
            <a:r>
              <a:rPr lang="it-IT" dirty="0" smtClean="0"/>
              <a:t>Miglioramento delle condizioni umanitarie in Siria</a:t>
            </a:r>
            <a:endParaRPr lang="it-IT" dirty="0"/>
          </a:p>
        </p:txBody>
      </p:sp>
    </p:spTree>
    <p:extLst>
      <p:ext uri="{BB962C8B-B14F-4D97-AF65-F5344CB8AC3E}">
        <p14:creationId xmlns:p14="http://schemas.microsoft.com/office/powerpoint/2010/main" val="204603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Non-accordo</a:t>
            </a:r>
            <a:endParaRPr lang="it-IT" dirty="0"/>
          </a:p>
        </p:txBody>
      </p:sp>
      <p:sp>
        <p:nvSpPr>
          <p:cNvPr id="3" name="Segnaposto contenuto 2"/>
          <p:cNvSpPr>
            <a:spLocks noGrp="1"/>
          </p:cNvSpPr>
          <p:nvPr>
            <p:ph idx="1"/>
          </p:nvPr>
        </p:nvSpPr>
        <p:spPr/>
        <p:txBody>
          <a:bodyPr>
            <a:normAutofit lnSpcReduction="10000"/>
          </a:bodyPr>
          <a:lstStyle/>
          <a:p>
            <a:r>
              <a:rPr lang="it-IT" dirty="0" smtClean="0"/>
              <a:t>Dichiarazione UE-Turchia</a:t>
            </a:r>
          </a:p>
          <a:p>
            <a:endParaRPr lang="it-IT" dirty="0"/>
          </a:p>
          <a:p>
            <a:r>
              <a:rPr lang="it-IT" dirty="0" smtClean="0"/>
              <a:t>Si inserisce in preesistenti obblighi</a:t>
            </a:r>
          </a:p>
          <a:p>
            <a:endParaRPr lang="it-IT" dirty="0"/>
          </a:p>
          <a:p>
            <a:r>
              <a:rPr lang="it-IT" dirty="0" smtClean="0"/>
              <a:t>Si ricavano nuovi obblighi?</a:t>
            </a:r>
          </a:p>
          <a:p>
            <a:pPr lvl="1"/>
            <a:r>
              <a:rPr lang="it-IT" dirty="0" smtClean="0"/>
              <a:t>Dall’insieme </a:t>
            </a:r>
            <a:r>
              <a:rPr lang="it-IT" dirty="0"/>
              <a:t>di questi documenti si ricavano precisi obblighi in capo all’UE e </a:t>
            </a:r>
            <a:r>
              <a:rPr lang="it-IT" dirty="0" smtClean="0"/>
              <a:t>alla Turchia, rafforzando le </a:t>
            </a:r>
            <a:r>
              <a:rPr lang="it-IT" dirty="0"/>
              <a:t>cooperazioni esistenti ma anche introducendo nuovi impegni </a:t>
            </a:r>
            <a:r>
              <a:rPr lang="it-IT" dirty="0" smtClean="0"/>
              <a:t>per l’UE </a:t>
            </a:r>
            <a:r>
              <a:rPr lang="it-IT" dirty="0"/>
              <a:t>e gli Stati </a:t>
            </a:r>
            <a:r>
              <a:rPr lang="it-IT" dirty="0" smtClean="0"/>
              <a:t>membri</a:t>
            </a:r>
          </a:p>
          <a:p>
            <a:pPr lvl="1"/>
            <a:r>
              <a:rPr lang="it-IT" dirty="0" smtClean="0"/>
              <a:t>La </a:t>
            </a:r>
            <a:r>
              <a:rPr lang="it-IT" dirty="0"/>
              <a:t>stessa Commissione ha affermato che la </a:t>
            </a:r>
            <a:r>
              <a:rPr lang="it-IT" i="1" dirty="0" smtClean="0"/>
              <a:t>Dichiarazione </a:t>
            </a:r>
            <a:r>
              <a:rPr lang="it-IT" dirty="0" smtClean="0"/>
              <a:t>del </a:t>
            </a:r>
            <a:r>
              <a:rPr lang="it-IT" dirty="0"/>
              <a:t>18 marzo 2016, la cui base è il Piano d’azione comune, ha avviato una </a:t>
            </a:r>
            <a:r>
              <a:rPr lang="it-IT" dirty="0" smtClean="0"/>
              <a:t>nuova fase </a:t>
            </a:r>
            <a:r>
              <a:rPr lang="it-IT" dirty="0"/>
              <a:t>nei rapporti </a:t>
            </a:r>
            <a:r>
              <a:rPr lang="it-IT" dirty="0" smtClean="0"/>
              <a:t>UE-Turchia.</a:t>
            </a:r>
            <a:endParaRPr lang="it-IT" dirty="0"/>
          </a:p>
        </p:txBody>
      </p:sp>
    </p:spTree>
    <p:extLst>
      <p:ext uri="{BB962C8B-B14F-4D97-AF65-F5344CB8AC3E}">
        <p14:creationId xmlns:p14="http://schemas.microsoft.com/office/powerpoint/2010/main" val="5147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«Nuovi» Impegni </a:t>
            </a:r>
            <a:endParaRPr lang="it-IT" dirty="0"/>
          </a:p>
        </p:txBody>
      </p:sp>
      <p:sp>
        <p:nvSpPr>
          <p:cNvPr id="3" name="Segnaposto contenuto 2"/>
          <p:cNvSpPr>
            <a:spLocks noGrp="1"/>
          </p:cNvSpPr>
          <p:nvPr>
            <p:ph idx="1"/>
          </p:nvPr>
        </p:nvSpPr>
        <p:spPr/>
        <p:txBody>
          <a:bodyPr>
            <a:normAutofit lnSpcReduction="10000"/>
          </a:bodyPr>
          <a:lstStyle/>
          <a:p>
            <a:r>
              <a:rPr lang="it-IT" dirty="0" smtClean="0"/>
              <a:t>La Grecia ha dovuto modificare la propria legislazione nazionale qualificando la Turchia come Paese di primo asilo e decidere le richieste attraverso procedure accelerate</a:t>
            </a:r>
          </a:p>
          <a:p>
            <a:pPr lvl="1"/>
            <a:r>
              <a:rPr lang="it-IT" dirty="0" smtClean="0"/>
              <a:t>Modello per nuova legislazione UE</a:t>
            </a:r>
            <a:endParaRPr lang="it-IT" dirty="0"/>
          </a:p>
          <a:p>
            <a:r>
              <a:rPr lang="it-IT" dirty="0" smtClean="0"/>
              <a:t>Successivamente ha dovuto anche modificare la normativa interna sulle procedure, cambiando la composizione delle commissioni per l’esame delle domande di protezione internazionale</a:t>
            </a:r>
          </a:p>
          <a:p>
            <a:endParaRPr lang="it-IT" dirty="0"/>
          </a:p>
          <a:p>
            <a:r>
              <a:rPr lang="it-IT" dirty="0" smtClean="0"/>
              <a:t>Destinazione di 3 miliardi più 3: in parte a carico del budget UE e in parte a carico del budget degli SM</a:t>
            </a:r>
          </a:p>
          <a:p>
            <a:pPr lvl="1"/>
            <a:r>
              <a:rPr lang="it-IT" dirty="0" smtClean="0"/>
              <a:t>Per accogliere i richiedenti asilo siriani in Turchia: 2.800.000 </a:t>
            </a:r>
            <a:endParaRPr lang="it-IT" dirty="0"/>
          </a:p>
        </p:txBody>
      </p:sp>
    </p:spTree>
    <p:extLst>
      <p:ext uri="{BB962C8B-B14F-4D97-AF65-F5344CB8AC3E}">
        <p14:creationId xmlns:p14="http://schemas.microsoft.com/office/powerpoint/2010/main" val="296739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67639"/>
          </a:xfrm>
        </p:spPr>
        <p:txBody>
          <a:bodyPr>
            <a:normAutofit/>
          </a:bodyPr>
          <a:lstStyle/>
          <a:p>
            <a:r>
              <a:rPr lang="it-IT" dirty="0" smtClean="0"/>
              <a:t>Natura giuridica di un accordo internazionale</a:t>
            </a:r>
            <a:endParaRPr lang="it-IT" dirty="0"/>
          </a:p>
        </p:txBody>
      </p:sp>
      <p:sp>
        <p:nvSpPr>
          <p:cNvPr id="3" name="Segnaposto contenuto 2"/>
          <p:cNvSpPr>
            <a:spLocks noGrp="1"/>
          </p:cNvSpPr>
          <p:nvPr>
            <p:ph idx="1"/>
          </p:nvPr>
        </p:nvSpPr>
        <p:spPr>
          <a:xfrm>
            <a:off x="838200" y="1337481"/>
            <a:ext cx="10515600" cy="5377218"/>
          </a:xfrm>
        </p:spPr>
        <p:txBody>
          <a:bodyPr>
            <a:normAutofit/>
          </a:bodyPr>
          <a:lstStyle/>
          <a:p>
            <a:r>
              <a:rPr lang="it-IT" dirty="0"/>
              <a:t>La mancanza della forma e della procedura tipica dell’accordo non è </a:t>
            </a:r>
            <a:r>
              <a:rPr lang="it-IT" dirty="0" smtClean="0"/>
              <a:t>l’elemento decisivo </a:t>
            </a:r>
            <a:r>
              <a:rPr lang="it-IT" dirty="0"/>
              <a:t>ai fini della qualificazione di esso come </a:t>
            </a:r>
            <a:r>
              <a:rPr lang="it-IT" dirty="0" smtClean="0"/>
              <a:t>tale</a:t>
            </a:r>
          </a:p>
          <a:p>
            <a:endParaRPr lang="it-IT" dirty="0" smtClean="0"/>
          </a:p>
          <a:p>
            <a:r>
              <a:rPr lang="it-IT" dirty="0" smtClean="0"/>
              <a:t>Principio della </a:t>
            </a:r>
            <a:r>
              <a:rPr lang="it-IT" dirty="0"/>
              <a:t>libertà delle forme e il </a:t>
            </a:r>
            <a:r>
              <a:rPr lang="it-IT" i="1" dirty="0" err="1"/>
              <a:t>favor</a:t>
            </a:r>
            <a:r>
              <a:rPr lang="it-IT" i="1" dirty="0"/>
              <a:t> </a:t>
            </a:r>
            <a:r>
              <a:rPr lang="it-IT" dirty="0"/>
              <a:t>verso la qualificazione sostanziale di accordo </a:t>
            </a:r>
            <a:r>
              <a:rPr lang="it-IT" dirty="0" smtClean="0"/>
              <a:t>internazionale ogniqualvolta </a:t>
            </a:r>
            <a:r>
              <a:rPr lang="it-IT" dirty="0"/>
              <a:t>siano rinvenibili obblighi in capo alle parti, assunti anche in modo </a:t>
            </a:r>
            <a:r>
              <a:rPr lang="it-IT" dirty="0" smtClean="0"/>
              <a:t>irrituale</a:t>
            </a:r>
          </a:p>
          <a:p>
            <a:pPr lvl="1"/>
            <a:r>
              <a:rPr lang="it-IT" dirty="0" smtClean="0"/>
              <a:t>salvo </a:t>
            </a:r>
            <a:r>
              <a:rPr lang="it-IT" dirty="0"/>
              <a:t>il rispetto delle norme sulla competenza a stipulare dei soggetti parti, </a:t>
            </a:r>
            <a:r>
              <a:rPr lang="it-IT" dirty="0" smtClean="0"/>
              <a:t>nonché sul </a:t>
            </a:r>
            <a:r>
              <a:rPr lang="it-IT" dirty="0"/>
              <a:t>contrasto dei c.d. accordi </a:t>
            </a:r>
            <a:r>
              <a:rPr lang="it-IT" dirty="0" smtClean="0"/>
              <a:t>segreti.</a:t>
            </a:r>
            <a:endParaRPr lang="it-IT" dirty="0"/>
          </a:p>
        </p:txBody>
      </p:sp>
    </p:spTree>
    <p:extLst>
      <p:ext uri="{BB962C8B-B14F-4D97-AF65-F5344CB8AC3E}">
        <p14:creationId xmlns:p14="http://schemas.microsoft.com/office/powerpoint/2010/main" val="57420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UE o Stati membri?</a:t>
            </a:r>
            <a:endParaRPr lang="it-IT" dirty="0"/>
          </a:p>
        </p:txBody>
      </p:sp>
      <p:sp>
        <p:nvSpPr>
          <p:cNvPr id="3" name="Segnaposto contenuto 2"/>
          <p:cNvSpPr>
            <a:spLocks noGrp="1"/>
          </p:cNvSpPr>
          <p:nvPr>
            <p:ph idx="1"/>
          </p:nvPr>
        </p:nvSpPr>
        <p:spPr/>
        <p:txBody>
          <a:bodyPr/>
          <a:lstStyle/>
          <a:p>
            <a:r>
              <a:rPr lang="it-IT" dirty="0" smtClean="0"/>
              <a:t>Per determinare se l’UE è competente, eventualmente anche in via esclusiva, occorre verificare se tale </a:t>
            </a:r>
            <a:r>
              <a:rPr lang="it-IT" dirty="0"/>
              <a:t>«accordo» incida su norme UE alterandone la </a:t>
            </a:r>
            <a:r>
              <a:rPr lang="it-IT" dirty="0" smtClean="0"/>
              <a:t>portata</a:t>
            </a:r>
          </a:p>
          <a:p>
            <a:endParaRPr lang="it-IT" dirty="0"/>
          </a:p>
          <a:p>
            <a:r>
              <a:rPr lang="it-IT" dirty="0"/>
              <a:t>In questa ipotesi, infatti, non solo si afferma una competenza esclusiva dell’Unione ma è anche necessaria la previa approvazione del Parlamento europeo (articoli 3, par. 2, e 216, par. 1, del TFUE</a:t>
            </a:r>
            <a:r>
              <a:rPr lang="it-IT" dirty="0" smtClean="0"/>
              <a:t>)</a:t>
            </a:r>
            <a:endParaRPr lang="it-IT" dirty="0"/>
          </a:p>
        </p:txBody>
      </p:sp>
    </p:spTree>
    <p:extLst>
      <p:ext uri="{BB962C8B-B14F-4D97-AF65-F5344CB8AC3E}">
        <p14:creationId xmlns:p14="http://schemas.microsoft.com/office/powerpoint/2010/main" val="367017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Natura giuridica della Dichiarazione UE-Turchia</a:t>
            </a:r>
            <a:endParaRPr lang="it-IT" dirty="0"/>
          </a:p>
        </p:txBody>
      </p:sp>
      <p:sp>
        <p:nvSpPr>
          <p:cNvPr id="3" name="Segnaposto contenuto 2"/>
          <p:cNvSpPr>
            <a:spLocks noGrp="1"/>
          </p:cNvSpPr>
          <p:nvPr>
            <p:ph idx="1"/>
          </p:nvPr>
        </p:nvSpPr>
        <p:spPr/>
        <p:txBody>
          <a:bodyPr/>
          <a:lstStyle/>
          <a:p>
            <a:r>
              <a:rPr lang="it-IT" dirty="0" smtClean="0"/>
              <a:t>La </a:t>
            </a:r>
            <a:r>
              <a:rPr lang="it-IT" i="1" dirty="0"/>
              <a:t>Dichiarazione </a:t>
            </a:r>
            <a:r>
              <a:rPr lang="it-IT" dirty="0"/>
              <a:t>del 18 marzo 2016, a prescindere dalla forma e dalla procedura seguita, può essere considerata come un accordo internazionale nella misura in cui comporta autentici obblighi giuridici in capo alle parti</a:t>
            </a:r>
          </a:p>
          <a:p>
            <a:endParaRPr lang="it-IT" dirty="0" smtClean="0"/>
          </a:p>
          <a:p>
            <a:r>
              <a:rPr lang="it-IT" dirty="0" smtClean="0"/>
              <a:t>Ordinanza del </a:t>
            </a:r>
            <a:r>
              <a:rPr lang="it-IT" dirty="0"/>
              <a:t>Tribunale dell’Unione europea del </a:t>
            </a:r>
            <a:r>
              <a:rPr lang="it-IT" dirty="0" smtClean="0"/>
              <a:t>27 febbraio </a:t>
            </a:r>
            <a:r>
              <a:rPr lang="it-IT" dirty="0"/>
              <a:t>2017 ha negato la natura di accordo e ha ritenuto che sia stato concluso dagli Stati membri</a:t>
            </a:r>
          </a:p>
        </p:txBody>
      </p:sp>
    </p:spTree>
    <p:extLst>
      <p:ext uri="{BB962C8B-B14F-4D97-AF65-F5344CB8AC3E}">
        <p14:creationId xmlns:p14="http://schemas.microsoft.com/office/powerpoint/2010/main" val="41121400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1737</Words>
  <Application>Microsoft Office PowerPoint</Application>
  <PresentationFormat>Widescreen</PresentationFormat>
  <Paragraphs>200</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Arial</vt:lpstr>
      <vt:lpstr>Calibri</vt:lpstr>
      <vt:lpstr>Calibri Light</vt:lpstr>
      <vt:lpstr>Tema di Office</vt:lpstr>
      <vt:lpstr>La cooperazione con i Paesi terzi di origine e di transito: dagli accordi di riammissione alla esternalizzazione del diritto di asilo</vt:lpstr>
      <vt:lpstr>Crisi «Schengen» 2015-2016</vt:lpstr>
      <vt:lpstr> Soluzione: una misura straordinaria di rimpatrio di migranti irregolari e di richiedenti asilo </vt:lpstr>
      <vt:lpstr>ACCORDO UE- Turchia 18 marzo 2016</vt:lpstr>
      <vt:lpstr>Non-accordo</vt:lpstr>
      <vt:lpstr>«Nuovi» Impegni </vt:lpstr>
      <vt:lpstr>Natura giuridica di un accordo internazionale</vt:lpstr>
      <vt:lpstr>UE o Stati membri?</vt:lpstr>
      <vt:lpstr>Natura giuridica della Dichiarazione UE-Turchia</vt:lpstr>
      <vt:lpstr>Flessibilità e informalità</vt:lpstr>
      <vt:lpstr>Cooperazione internazionale anche a livello nazionale</vt:lpstr>
      <vt:lpstr>Vincoli costituzionali</vt:lpstr>
      <vt:lpstr>Accordi ultrasemplificati</vt:lpstr>
      <vt:lpstr>Galassia dei non accordi</vt:lpstr>
      <vt:lpstr>Accordi di riammissione</vt:lpstr>
      <vt:lpstr>Quali differenze con gli accordi di riammissione?</vt:lpstr>
      <vt:lpstr>Stato terzo</vt:lpstr>
      <vt:lpstr>Inefficacia politica di riammissione</vt:lpstr>
      <vt:lpstr>Soluzione alternativa</vt:lpstr>
      <vt:lpstr>  Nuovo quadro di partenariato con i Paesi terzi 7.06.2016 </vt:lpstr>
      <vt:lpstr>Migration Compact -  Governo italiano 15.4.’16</vt:lpstr>
      <vt:lpstr>Terzo rapporto di attuazione COM(2017)2015 del 2 marzo 2017</vt:lpstr>
      <vt:lpstr>I flussi continueranno</vt:lpstr>
      <vt:lpstr>Cosa fare?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cooperazione con i Paesi terzi di origine e di transito: dagli accordi di riammissione alla esternalizzazione del diritto di asilo</dc:title>
  <dc:creator>Chiara Favilli</dc:creator>
  <cp:lastModifiedBy>Chiara Favilli</cp:lastModifiedBy>
  <cp:revision>51</cp:revision>
  <dcterms:created xsi:type="dcterms:W3CDTF">2017-03-19T19:34:24Z</dcterms:created>
  <dcterms:modified xsi:type="dcterms:W3CDTF">2017-03-22T05:57:13Z</dcterms:modified>
</cp:coreProperties>
</file>